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9" r:id="rId21"/>
    <p:sldId id="280" r:id="rId22"/>
    <p:sldId id="281" r:id="rId23"/>
    <p:sldId id="282" r:id="rId24"/>
    <p:sldId id="283" r:id="rId25"/>
    <p:sldId id="284" r:id="rId26"/>
    <p:sldId id="285" r:id="rId27"/>
    <p:sldId id="274" r:id="rId28"/>
    <p:sldId id="275" r:id="rId29"/>
    <p:sldId id="276" r:id="rId30"/>
  </p:sldIdLst>
  <p:sldSz cx="18288000" cy="10287000"/>
  <p:notesSz cx="6858000" cy="9144000"/>
  <p:embeddedFontLst>
    <p:embeddedFont>
      <p:font typeface="Agrandir" panose="020B0604020202020204" charset="0"/>
      <p:regular r:id="rId32"/>
    </p:embeddedFont>
    <p:embeddedFont>
      <p:font typeface="Agrandir Bold" panose="020B0604020202020204" charset="0"/>
      <p:regular r:id="rId33"/>
      <p:bold r:id="rId34"/>
    </p:embeddedFont>
    <p:embeddedFont>
      <p:font typeface="Agrandir Medium" panose="020B0604020202020204" charset="0"/>
      <p:regular r:id="rId35"/>
    </p:embeddedFont>
    <p:embeddedFont>
      <p:font typeface="Montserrat" panose="00000500000000000000" pitchFamily="2" charset="0"/>
      <p:regular r:id="rId36"/>
      <p:bold r:id="rId37"/>
      <p:italic r:id="rId38"/>
      <p:boldItalic r:id="rId39"/>
    </p:embeddedFont>
    <p:embeddedFont>
      <p:font typeface="Montserrat Bold" panose="00000800000000000000" charset="0"/>
      <p:regular r:id="rId40"/>
      <p:bold r:id="rId41"/>
    </p:embeddedFont>
    <p:embeddedFont>
      <p:font typeface="Montserrat Medium" panose="00000600000000000000"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837" autoAdjust="0"/>
    <p:restoredTop sz="74542" autoAdjust="0"/>
  </p:normalViewPr>
  <p:slideViewPr>
    <p:cSldViewPr>
      <p:cViewPr varScale="1">
        <p:scale>
          <a:sx n="39" d="100"/>
          <a:sy n="39" d="100"/>
        </p:scale>
        <p:origin x="91" y="2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44F0-5471-8D49-B7B5-DF3CECB60961}"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B35F3-3070-6241-B492-439A9170AD9A}" type="slidenum">
              <a:rPr lang="en-US" smtClean="0"/>
              <a:t>‹#›</a:t>
            </a:fld>
            <a:endParaRPr lang="en-US"/>
          </a:p>
        </p:txBody>
      </p:sp>
    </p:spTree>
    <p:extLst>
      <p:ext uri="{BB962C8B-B14F-4D97-AF65-F5344CB8AC3E}">
        <p14:creationId xmlns:p14="http://schemas.microsoft.com/office/powerpoint/2010/main" val="734385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1</a:t>
            </a:fld>
            <a:endParaRPr lang="en-US"/>
          </a:p>
        </p:txBody>
      </p:sp>
    </p:spTree>
    <p:extLst>
      <p:ext uri="{BB962C8B-B14F-4D97-AF65-F5344CB8AC3E}">
        <p14:creationId xmlns:p14="http://schemas.microsoft.com/office/powerpoint/2010/main" val="96377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each line item and add in what you believe you spend monthly on each one</a:t>
            </a:r>
          </a:p>
          <a:p>
            <a:endParaRPr lang="en-US" dirty="0"/>
          </a:p>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23</a:t>
            </a:fld>
            <a:endParaRPr lang="en-US"/>
          </a:p>
        </p:txBody>
      </p:sp>
    </p:spTree>
    <p:extLst>
      <p:ext uri="{BB962C8B-B14F-4D97-AF65-F5344CB8AC3E}">
        <p14:creationId xmlns:p14="http://schemas.microsoft.com/office/powerpoint/2010/main" val="466851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each line item and add in what you believe you spend monthly on each one</a:t>
            </a:r>
          </a:p>
          <a:p>
            <a:endParaRPr lang="en-US" dirty="0"/>
          </a:p>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24</a:t>
            </a:fld>
            <a:endParaRPr lang="en-US"/>
          </a:p>
        </p:txBody>
      </p:sp>
    </p:spTree>
    <p:extLst>
      <p:ext uri="{BB962C8B-B14F-4D97-AF65-F5344CB8AC3E}">
        <p14:creationId xmlns:p14="http://schemas.microsoft.com/office/powerpoint/2010/main" val="2059937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26</a:t>
            </a:fld>
            <a:endParaRPr lang="en-US"/>
          </a:p>
        </p:txBody>
      </p:sp>
    </p:spTree>
    <p:extLst>
      <p:ext uri="{BB962C8B-B14F-4D97-AF65-F5344CB8AC3E}">
        <p14:creationId xmlns:p14="http://schemas.microsoft.com/office/powerpoint/2010/main" val="410583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congratulations to each of you for an incredible job well done. </a:t>
            </a:r>
          </a:p>
        </p:txBody>
      </p:sp>
      <p:sp>
        <p:nvSpPr>
          <p:cNvPr id="4" name="Slide Number Placeholder 3"/>
          <p:cNvSpPr>
            <a:spLocks noGrp="1"/>
          </p:cNvSpPr>
          <p:nvPr>
            <p:ph type="sldNum" sz="quarter" idx="5"/>
          </p:nvPr>
        </p:nvSpPr>
        <p:spPr/>
        <p:txBody>
          <a:bodyPr/>
          <a:lstStyle/>
          <a:p>
            <a:fld id="{244B35F3-3070-6241-B492-439A9170AD9A}" type="slidenum">
              <a:rPr lang="en-US" smtClean="0"/>
              <a:t>2</a:t>
            </a:fld>
            <a:endParaRPr lang="en-US"/>
          </a:p>
        </p:txBody>
      </p:sp>
    </p:spTree>
    <p:extLst>
      <p:ext uri="{BB962C8B-B14F-4D97-AF65-F5344CB8AC3E}">
        <p14:creationId xmlns:p14="http://schemas.microsoft.com/office/powerpoint/2010/main" val="302381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probably thinking who is this lady and why is she talking to us. </a:t>
            </a:r>
          </a:p>
          <a:p>
            <a:endParaRPr lang="en-US" dirty="0"/>
          </a:p>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3</a:t>
            </a:fld>
            <a:endParaRPr lang="en-US"/>
          </a:p>
        </p:txBody>
      </p:sp>
    </p:spTree>
    <p:extLst>
      <p:ext uri="{BB962C8B-B14F-4D97-AF65-F5344CB8AC3E}">
        <p14:creationId xmlns:p14="http://schemas.microsoft.com/office/powerpoint/2010/main" val="377368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number scared the crap out of me when I researched it. </a:t>
            </a:r>
          </a:p>
          <a:p>
            <a:r>
              <a:rPr lang="en-US" dirty="0"/>
              <a:t>When talking with my </a:t>
            </a:r>
            <a:r>
              <a:rPr lang="en-US" dirty="0" err="1"/>
              <a:t>feriends</a:t>
            </a:r>
            <a:r>
              <a:rPr lang="en-US" dirty="0"/>
              <a:t> about making plans for events we wanted to attend but not having the money to experience them, it may me really question why? </a:t>
            </a:r>
          </a:p>
          <a:p>
            <a:r>
              <a:rPr lang="en-US" dirty="0"/>
              <a:t>Until I realized, most college grads are still in debt and its effecting their everyday lives. </a:t>
            </a:r>
          </a:p>
          <a:p>
            <a:endParaRPr lang="en-US" dirty="0"/>
          </a:p>
          <a:p>
            <a:r>
              <a:rPr lang="en-US" dirty="0"/>
              <a:t>I’m here to give you tools to stay debt free</a:t>
            </a:r>
          </a:p>
        </p:txBody>
      </p:sp>
      <p:sp>
        <p:nvSpPr>
          <p:cNvPr id="4" name="Slide Number Placeholder 3"/>
          <p:cNvSpPr>
            <a:spLocks noGrp="1"/>
          </p:cNvSpPr>
          <p:nvPr>
            <p:ph type="sldNum" sz="quarter" idx="5"/>
          </p:nvPr>
        </p:nvSpPr>
        <p:spPr/>
        <p:txBody>
          <a:bodyPr/>
          <a:lstStyle/>
          <a:p>
            <a:fld id="{244B35F3-3070-6241-B492-439A9170AD9A}" type="slidenum">
              <a:rPr lang="en-US" smtClean="0"/>
              <a:t>4</a:t>
            </a:fld>
            <a:endParaRPr lang="en-US"/>
          </a:p>
        </p:txBody>
      </p:sp>
    </p:spTree>
    <p:extLst>
      <p:ext uri="{BB962C8B-B14F-4D97-AF65-F5344CB8AC3E}">
        <p14:creationId xmlns:p14="http://schemas.microsoft.com/office/powerpoint/2010/main" val="371057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5</a:t>
            </a:fld>
            <a:endParaRPr lang="en-US"/>
          </a:p>
        </p:txBody>
      </p:sp>
    </p:spTree>
    <p:extLst>
      <p:ext uri="{BB962C8B-B14F-4D97-AF65-F5344CB8AC3E}">
        <p14:creationId xmlns:p14="http://schemas.microsoft.com/office/powerpoint/2010/main" val="281912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19</a:t>
            </a:fld>
            <a:endParaRPr lang="en-US"/>
          </a:p>
        </p:txBody>
      </p:sp>
    </p:spTree>
    <p:extLst>
      <p:ext uri="{BB962C8B-B14F-4D97-AF65-F5344CB8AC3E}">
        <p14:creationId xmlns:p14="http://schemas.microsoft.com/office/powerpoint/2010/main" val="86730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scholarship $$ will automatically populate. Important to do that step first</a:t>
            </a:r>
          </a:p>
          <a:p>
            <a:endParaRPr lang="en-US" dirty="0"/>
          </a:p>
        </p:txBody>
      </p:sp>
      <p:sp>
        <p:nvSpPr>
          <p:cNvPr id="4" name="Slide Number Placeholder 3"/>
          <p:cNvSpPr>
            <a:spLocks noGrp="1"/>
          </p:cNvSpPr>
          <p:nvPr>
            <p:ph type="sldNum" sz="quarter" idx="5"/>
          </p:nvPr>
        </p:nvSpPr>
        <p:spPr/>
        <p:txBody>
          <a:bodyPr/>
          <a:lstStyle/>
          <a:p>
            <a:fld id="{244B35F3-3070-6241-B492-439A9170AD9A}" type="slidenum">
              <a:rPr lang="en-US" smtClean="0"/>
              <a:t>20</a:t>
            </a:fld>
            <a:endParaRPr lang="en-US"/>
          </a:p>
        </p:txBody>
      </p:sp>
    </p:spTree>
    <p:extLst>
      <p:ext uri="{BB962C8B-B14F-4D97-AF65-F5344CB8AC3E}">
        <p14:creationId xmlns:p14="http://schemas.microsoft.com/office/powerpoint/2010/main" val="275550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any additional income, you aren’t working a job or have any other areas where money is coming into your bank account. You have $30,000 to get you through the year. </a:t>
            </a:r>
          </a:p>
        </p:txBody>
      </p:sp>
      <p:sp>
        <p:nvSpPr>
          <p:cNvPr id="4" name="Slide Number Placeholder 3"/>
          <p:cNvSpPr>
            <a:spLocks noGrp="1"/>
          </p:cNvSpPr>
          <p:nvPr>
            <p:ph type="sldNum" sz="quarter" idx="5"/>
          </p:nvPr>
        </p:nvSpPr>
        <p:spPr/>
        <p:txBody>
          <a:bodyPr/>
          <a:lstStyle/>
          <a:p>
            <a:fld id="{244B35F3-3070-6241-B492-439A9170AD9A}" type="slidenum">
              <a:rPr lang="en-US" smtClean="0"/>
              <a:t>21</a:t>
            </a:fld>
            <a:endParaRPr lang="en-US"/>
          </a:p>
        </p:txBody>
      </p:sp>
    </p:spTree>
    <p:extLst>
      <p:ext uri="{BB962C8B-B14F-4D97-AF65-F5344CB8AC3E}">
        <p14:creationId xmlns:p14="http://schemas.microsoft.com/office/powerpoint/2010/main" val="19953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have additional income, say you are working a job that pays you $2,000 a month. </a:t>
            </a:r>
          </a:p>
          <a:p>
            <a:r>
              <a:rPr lang="en-US" dirty="0"/>
              <a:t>2,000 x 24 = 24,000 </a:t>
            </a:r>
            <a:r>
              <a:rPr lang="en-US" dirty="0" err="1"/>
              <a:t>annyally</a:t>
            </a:r>
            <a:r>
              <a:rPr lang="en-US" dirty="0"/>
              <a:t> in income</a:t>
            </a:r>
          </a:p>
          <a:p>
            <a:r>
              <a:rPr lang="en-US" dirty="0"/>
              <a:t>Most companies you work for will take taxes out, lets say on average 15%</a:t>
            </a:r>
          </a:p>
          <a:p>
            <a:r>
              <a:rPr lang="en-US" dirty="0"/>
              <a:t>You are left with $1,700 monthly and $20,400 annually </a:t>
            </a:r>
          </a:p>
          <a:p>
            <a:r>
              <a:rPr lang="en-US" dirty="0"/>
              <a:t>Yes its frustrating to see this amount of money being taken out but </a:t>
            </a:r>
            <a:r>
              <a:rPr lang="en-US" dirty="0" err="1"/>
              <a:t>youll</a:t>
            </a:r>
            <a:r>
              <a:rPr lang="en-US" dirty="0"/>
              <a:t> learn about taxes hopefully in your economics + accounting classes in college!</a:t>
            </a:r>
          </a:p>
          <a:p>
            <a:r>
              <a:rPr lang="en-US" dirty="0" err="1"/>
              <a:t>Nowm</a:t>
            </a:r>
            <a:r>
              <a:rPr lang="en-US" dirty="0"/>
              <a:t> </a:t>
            </a:r>
            <a:r>
              <a:rPr lang="en-US" dirty="0" err="1"/>
              <a:t>wth</a:t>
            </a:r>
            <a:r>
              <a:rPr lang="en-US" dirty="0"/>
              <a:t> the addition of your scholarship money you have a great lump sum of income </a:t>
            </a:r>
          </a:p>
        </p:txBody>
      </p:sp>
      <p:sp>
        <p:nvSpPr>
          <p:cNvPr id="4" name="Slide Number Placeholder 3"/>
          <p:cNvSpPr>
            <a:spLocks noGrp="1"/>
          </p:cNvSpPr>
          <p:nvPr>
            <p:ph type="sldNum" sz="quarter" idx="5"/>
          </p:nvPr>
        </p:nvSpPr>
        <p:spPr/>
        <p:txBody>
          <a:bodyPr/>
          <a:lstStyle/>
          <a:p>
            <a:fld id="{244B35F3-3070-6241-B492-439A9170AD9A}" type="slidenum">
              <a:rPr lang="en-US" smtClean="0"/>
              <a:t>22</a:t>
            </a:fld>
            <a:endParaRPr lang="en-US"/>
          </a:p>
        </p:txBody>
      </p:sp>
    </p:spTree>
    <p:extLst>
      <p:ext uri="{BB962C8B-B14F-4D97-AF65-F5344CB8AC3E}">
        <p14:creationId xmlns:p14="http://schemas.microsoft.com/office/powerpoint/2010/main" val="87699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8.png"/><Relationship Id="rId18" Type="http://schemas.openxmlformats.org/officeDocument/2006/relationships/image" Target="../media/image13.svg"/><Relationship Id="rId26" Type="http://schemas.openxmlformats.org/officeDocument/2006/relationships/image" Target="../media/image21.svg"/><Relationship Id="rId3" Type="http://schemas.openxmlformats.org/officeDocument/2006/relationships/image" Target="../media/image73.png"/><Relationship Id="rId21" Type="http://schemas.openxmlformats.org/officeDocument/2006/relationships/image" Target="../media/image16.png"/><Relationship Id="rId7" Type="http://schemas.openxmlformats.org/officeDocument/2006/relationships/image" Target="../media/image4.png"/><Relationship Id="rId12" Type="http://schemas.openxmlformats.org/officeDocument/2006/relationships/image" Target="../media/image7.sv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image" Target="../media/image1.jpeg"/><Relationship Id="rId16" Type="http://schemas.openxmlformats.org/officeDocument/2006/relationships/image" Target="../media/image11.svg"/><Relationship Id="rId20" Type="http://schemas.openxmlformats.org/officeDocument/2006/relationships/image" Target="../media/image15.svg"/><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24" Type="http://schemas.openxmlformats.org/officeDocument/2006/relationships/image" Target="../media/image19.sv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svg"/><Relationship Id="rId10" Type="http://schemas.openxmlformats.org/officeDocument/2006/relationships/image" Target="../media/image76.svg"/><Relationship Id="rId19" Type="http://schemas.openxmlformats.org/officeDocument/2006/relationships/image" Target="../media/image14.png"/><Relationship Id="rId4" Type="http://schemas.openxmlformats.org/officeDocument/2006/relationships/image" Target="../media/image74.svg"/><Relationship Id="rId9" Type="http://schemas.openxmlformats.org/officeDocument/2006/relationships/image" Target="../media/image75.png"/><Relationship Id="rId14" Type="http://schemas.openxmlformats.org/officeDocument/2006/relationships/image" Target="../media/image9.svg"/><Relationship Id="rId22" Type="http://schemas.openxmlformats.org/officeDocument/2006/relationships/image" Target="../media/image17.svg"/><Relationship Id="rId27" Type="http://schemas.openxmlformats.org/officeDocument/2006/relationships/image" Target="../media/image22.png"/><Relationship Id="rId30"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29.jpe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9.svg"/><Relationship Id="rId4" Type="http://schemas.openxmlformats.org/officeDocument/2006/relationships/image" Target="../media/image39.sv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3234198" y="-1294275"/>
            <a:ext cx="2832552" cy="258854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43507" y="-689971"/>
            <a:ext cx="2803900" cy="2414053"/>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259300" y="5033991"/>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2030548" y="-1293994"/>
            <a:ext cx="2465343" cy="2588269"/>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592203" y="8606204"/>
            <a:ext cx="2417143" cy="2315806"/>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2036878" y="3225785"/>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916995" y="7638350"/>
            <a:ext cx="2882762" cy="3283660"/>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6858779" y="8450325"/>
            <a:ext cx="2163234" cy="3572134"/>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a:off x="-916995" y="-689971"/>
            <a:ext cx="2379176" cy="3224668"/>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a:off x="13892554" y="9046259"/>
            <a:ext cx="2647404" cy="2079468"/>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a:off x="17579615" y="2049544"/>
            <a:ext cx="1442398" cy="2352482"/>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4" name="Freeform 14"/>
          <p:cNvSpPr/>
          <p:nvPr/>
        </p:nvSpPr>
        <p:spPr>
          <a:xfrm rot="2032490">
            <a:off x="5423388" y="-1980819"/>
            <a:ext cx="4703437" cy="41148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5" name="Freeform 15"/>
          <p:cNvSpPr/>
          <p:nvPr/>
        </p:nvSpPr>
        <p:spPr>
          <a:xfrm>
            <a:off x="8501928" y="8884186"/>
            <a:ext cx="4302387" cy="4075647"/>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6" name="Freeform 16"/>
          <p:cNvSpPr/>
          <p:nvPr/>
        </p:nvSpPr>
        <p:spPr>
          <a:xfrm>
            <a:off x="5009346" y="2049544"/>
            <a:ext cx="7911054" cy="3751158"/>
          </a:xfrm>
          <a:custGeom>
            <a:avLst/>
            <a:gdLst/>
            <a:ahLst/>
            <a:cxnLst/>
            <a:rect l="l" t="t" r="r" b="b"/>
            <a:pathLst>
              <a:path w="7911054" h="3751158">
                <a:moveTo>
                  <a:pt x="0" y="0"/>
                </a:moveTo>
                <a:lnTo>
                  <a:pt x="7911054" y="0"/>
                </a:lnTo>
                <a:lnTo>
                  <a:pt x="7911054" y="3751158"/>
                </a:lnTo>
                <a:lnTo>
                  <a:pt x="0" y="3751158"/>
                </a:lnTo>
                <a:lnTo>
                  <a:pt x="0" y="0"/>
                </a:lnTo>
                <a:close/>
              </a:path>
            </a:pathLst>
          </a:custGeom>
          <a:blipFill>
            <a:blip r:embed="rId30">
              <a:alphaModFix amt="77000"/>
            </a:blip>
            <a:stretch>
              <a:fillRect/>
            </a:stretch>
          </a:blipFill>
        </p:spPr>
        <p:txBody>
          <a:bodyPr/>
          <a:lstStyle/>
          <a:p>
            <a:endParaRPr lang="en-US"/>
          </a:p>
        </p:txBody>
      </p:sp>
      <p:sp>
        <p:nvSpPr>
          <p:cNvPr id="17" name="TextBox 17"/>
          <p:cNvSpPr txBox="1"/>
          <p:nvPr/>
        </p:nvSpPr>
        <p:spPr>
          <a:xfrm>
            <a:off x="2708982" y="6307595"/>
            <a:ext cx="12870036" cy="1309887"/>
          </a:xfrm>
          <a:prstGeom prst="rect">
            <a:avLst/>
          </a:prstGeom>
        </p:spPr>
        <p:txBody>
          <a:bodyPr lIns="0" tIns="0" rIns="0" bIns="0" rtlCol="0" anchor="t">
            <a:spAutoFit/>
          </a:bodyPr>
          <a:lstStyle/>
          <a:p>
            <a:pPr marL="0" lvl="0" indent="0" algn="ctr">
              <a:lnSpc>
                <a:spcPts val="8346"/>
              </a:lnSpc>
              <a:spcBef>
                <a:spcPct val="0"/>
              </a:spcBef>
            </a:pPr>
            <a:r>
              <a:rPr lang="en-US" sz="7800" spc="-273">
                <a:solidFill>
                  <a:srgbClr val="FFFFFF"/>
                </a:solidFill>
                <a:latin typeface="Agrandir Bold"/>
              </a:rPr>
              <a:t>Financial Management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28575" y="0"/>
            <a:ext cx="11523991" cy="1440942"/>
            <a:chOff x="0" y="0"/>
            <a:chExt cx="3035125" cy="379507"/>
          </a:xfrm>
        </p:grpSpPr>
        <p:sp>
          <p:nvSpPr>
            <p:cNvPr id="4" name="Freeform 4"/>
            <p:cNvSpPr/>
            <p:nvPr/>
          </p:nvSpPr>
          <p:spPr>
            <a:xfrm>
              <a:off x="0" y="0"/>
              <a:ext cx="3035125" cy="379507"/>
            </a:xfrm>
            <a:custGeom>
              <a:avLst/>
              <a:gdLst/>
              <a:ahLst/>
              <a:cxnLst/>
              <a:rect l="l" t="t" r="r" b="b"/>
              <a:pathLst>
                <a:path w="3035125" h="379507">
                  <a:moveTo>
                    <a:pt x="0" y="0"/>
                  </a:moveTo>
                  <a:lnTo>
                    <a:pt x="3035125" y="0"/>
                  </a:lnTo>
                  <a:lnTo>
                    <a:pt x="3035125" y="379507"/>
                  </a:lnTo>
                  <a:lnTo>
                    <a:pt x="0" y="379507"/>
                  </a:lnTo>
                  <a:close/>
                </a:path>
              </a:pathLst>
            </a:custGeom>
            <a:solidFill>
              <a:srgbClr val="60AA82"/>
            </a:solidFill>
          </p:spPr>
          <p:txBody>
            <a:bodyPr/>
            <a:lstStyle/>
            <a:p>
              <a:endParaRPr lang="en-US"/>
            </a:p>
          </p:txBody>
        </p:sp>
        <p:sp>
          <p:nvSpPr>
            <p:cNvPr id="5" name="TextBox 5"/>
            <p:cNvSpPr txBox="1"/>
            <p:nvPr/>
          </p:nvSpPr>
          <p:spPr>
            <a:xfrm>
              <a:off x="0" y="38100"/>
              <a:ext cx="3035125" cy="341407"/>
            </a:xfrm>
            <a:prstGeom prst="rect">
              <a:avLst/>
            </a:prstGeom>
          </p:spPr>
          <p:txBody>
            <a:bodyPr lIns="50800" tIns="50800" rIns="50800" bIns="50800" rtlCol="0" anchor="ctr"/>
            <a:lstStyle/>
            <a:p>
              <a:pPr algn="ctr">
                <a:lnSpc>
                  <a:spcPts val="2266"/>
                </a:lnSpc>
              </a:pPr>
              <a:endParaRPr/>
            </a:p>
          </p:txBody>
        </p:sp>
      </p:grpSp>
      <p:sp>
        <p:nvSpPr>
          <p:cNvPr id="6" name="Freeform 6"/>
          <p:cNvSpPr/>
          <p:nvPr/>
        </p:nvSpPr>
        <p:spPr>
          <a:xfrm>
            <a:off x="1028700" y="2074130"/>
            <a:ext cx="16317086" cy="7715831"/>
          </a:xfrm>
          <a:custGeom>
            <a:avLst/>
            <a:gdLst/>
            <a:ahLst/>
            <a:cxnLst/>
            <a:rect l="l" t="t" r="r" b="b"/>
            <a:pathLst>
              <a:path w="16317086" h="7715831">
                <a:moveTo>
                  <a:pt x="0" y="0"/>
                </a:moveTo>
                <a:lnTo>
                  <a:pt x="16317086" y="0"/>
                </a:lnTo>
                <a:lnTo>
                  <a:pt x="16317086" y="7715832"/>
                </a:lnTo>
                <a:lnTo>
                  <a:pt x="0" y="7715832"/>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7" name="TextBox 7"/>
          <p:cNvSpPr txBox="1"/>
          <p:nvPr/>
        </p:nvSpPr>
        <p:spPr>
          <a:xfrm>
            <a:off x="357630" y="50292"/>
            <a:ext cx="12272613" cy="1245108"/>
          </a:xfrm>
          <a:prstGeom prst="rect">
            <a:avLst/>
          </a:prstGeom>
        </p:spPr>
        <p:txBody>
          <a:bodyPr lIns="0" tIns="0" rIns="0" bIns="0" rtlCol="0" anchor="t">
            <a:spAutoFit/>
          </a:bodyPr>
          <a:lstStyle/>
          <a:p>
            <a:pPr marL="0" lvl="0" indent="0" algn="l">
              <a:lnSpc>
                <a:spcPts val="8136"/>
              </a:lnSpc>
            </a:pPr>
            <a:r>
              <a:rPr lang="en-US" sz="7200" spc="-252">
                <a:solidFill>
                  <a:srgbClr val="FFFFFF"/>
                </a:solidFill>
                <a:latin typeface="Agrandir Medium"/>
              </a:rPr>
              <a:t>Scholarship Information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0026"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395730" y="876300"/>
            <a:ext cx="9540934" cy="2273808"/>
          </a:xfrm>
          <a:prstGeom prst="rect">
            <a:avLst/>
          </a:prstGeom>
        </p:spPr>
        <p:txBody>
          <a:bodyPr lIns="0" tIns="0" rIns="0" bIns="0" rtlCol="0" anchor="t">
            <a:spAutoFit/>
          </a:bodyPr>
          <a:lstStyle/>
          <a:p>
            <a:pPr algn="l">
              <a:lnSpc>
                <a:spcPts val="8136"/>
              </a:lnSpc>
            </a:pPr>
            <a:r>
              <a:rPr lang="en-US" sz="7200" spc="-252">
                <a:solidFill>
                  <a:srgbClr val="FFFFFF"/>
                </a:solidFill>
                <a:latin typeface="Agrandir Medium"/>
              </a:rPr>
              <a:t>Overall</a:t>
            </a:r>
          </a:p>
          <a:p>
            <a:pPr marL="0" lvl="0" indent="0" algn="l">
              <a:lnSpc>
                <a:spcPts val="8136"/>
              </a:lnSpc>
            </a:pPr>
            <a:r>
              <a:rPr lang="en-US" sz="7200" spc="-252">
                <a:solidFill>
                  <a:srgbClr val="FFFFFF"/>
                </a:solidFill>
                <a:latin typeface="Agrandir Medium"/>
              </a:rPr>
              <a:t>Expenses</a:t>
            </a:r>
          </a:p>
        </p:txBody>
      </p:sp>
      <p:sp>
        <p:nvSpPr>
          <p:cNvPr id="7" name="Freeform 7"/>
          <p:cNvSpPr/>
          <p:nvPr/>
        </p:nvSpPr>
        <p:spPr>
          <a:xfrm>
            <a:off x="8007013" y="1028700"/>
            <a:ext cx="9588355" cy="3436513"/>
          </a:xfrm>
          <a:custGeom>
            <a:avLst/>
            <a:gdLst/>
            <a:ahLst/>
            <a:cxnLst/>
            <a:rect l="l" t="t" r="r" b="b"/>
            <a:pathLst>
              <a:path w="9588355" h="3436513">
                <a:moveTo>
                  <a:pt x="0" y="0"/>
                </a:moveTo>
                <a:lnTo>
                  <a:pt x="9588354" y="0"/>
                </a:lnTo>
                <a:lnTo>
                  <a:pt x="9588354" y="3436513"/>
                </a:lnTo>
                <a:lnTo>
                  <a:pt x="0" y="3436513"/>
                </a:lnTo>
                <a:lnTo>
                  <a:pt x="0" y="0"/>
                </a:lnTo>
                <a:close/>
              </a:path>
            </a:pathLst>
          </a:custGeom>
          <a:blipFill>
            <a:blip r:embed="rId3"/>
            <a:stretch>
              <a:fillRect r="-681"/>
            </a:stretch>
          </a:blipFill>
          <a:ln w="38100" cap="sq">
            <a:solidFill>
              <a:srgbClr val="000000"/>
            </a:solidFill>
            <a:prstDash val="solid"/>
            <a:miter/>
          </a:ln>
        </p:spPr>
        <p:txBody>
          <a:bodyPr/>
          <a:lstStyle/>
          <a:p>
            <a:endParaRPr lang="en-US"/>
          </a:p>
        </p:txBody>
      </p:sp>
      <p:sp>
        <p:nvSpPr>
          <p:cNvPr id="8" name="Freeform 8"/>
          <p:cNvSpPr/>
          <p:nvPr/>
        </p:nvSpPr>
        <p:spPr>
          <a:xfrm>
            <a:off x="8007013" y="4465213"/>
            <a:ext cx="9588355" cy="1027423"/>
          </a:xfrm>
          <a:custGeom>
            <a:avLst/>
            <a:gdLst/>
            <a:ahLst/>
            <a:cxnLst/>
            <a:rect l="l" t="t" r="r" b="b"/>
            <a:pathLst>
              <a:path w="9588355" h="1027423">
                <a:moveTo>
                  <a:pt x="0" y="0"/>
                </a:moveTo>
                <a:lnTo>
                  <a:pt x="9588354" y="0"/>
                </a:lnTo>
                <a:lnTo>
                  <a:pt x="9588354" y="1027423"/>
                </a:lnTo>
                <a:lnTo>
                  <a:pt x="0" y="1027423"/>
                </a:lnTo>
                <a:lnTo>
                  <a:pt x="0" y="0"/>
                </a:lnTo>
                <a:close/>
              </a:path>
            </a:pathLst>
          </a:custGeom>
          <a:blipFill>
            <a:blip r:embed="rId4"/>
            <a:stretch>
              <a:fillRect l="-554" r="-554"/>
            </a:stretch>
          </a:blipFill>
          <a:ln w="38100" cap="sq">
            <a:solidFill>
              <a:srgbClr val="000000"/>
            </a:solidFill>
            <a:prstDash val="solid"/>
            <a:miter/>
          </a:ln>
        </p:spPr>
        <p:txBody>
          <a:bodyPr/>
          <a:lstStyle/>
          <a:p>
            <a:endParaRPr lang="en-US"/>
          </a:p>
        </p:txBody>
      </p:sp>
      <p:sp>
        <p:nvSpPr>
          <p:cNvPr id="9" name="Freeform 9"/>
          <p:cNvSpPr/>
          <p:nvPr/>
        </p:nvSpPr>
        <p:spPr>
          <a:xfrm>
            <a:off x="8007013" y="5493532"/>
            <a:ext cx="9588355" cy="3949674"/>
          </a:xfrm>
          <a:custGeom>
            <a:avLst/>
            <a:gdLst/>
            <a:ahLst/>
            <a:cxnLst/>
            <a:rect l="l" t="t" r="r" b="b"/>
            <a:pathLst>
              <a:path w="9588355" h="3949674">
                <a:moveTo>
                  <a:pt x="0" y="0"/>
                </a:moveTo>
                <a:lnTo>
                  <a:pt x="9588354" y="0"/>
                </a:lnTo>
                <a:lnTo>
                  <a:pt x="9588354" y="3949674"/>
                </a:lnTo>
                <a:lnTo>
                  <a:pt x="0" y="3949674"/>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10" name="TextBox 10"/>
          <p:cNvSpPr txBox="1"/>
          <p:nvPr/>
        </p:nvSpPr>
        <p:spPr>
          <a:xfrm>
            <a:off x="395730" y="4940825"/>
            <a:ext cx="5952417" cy="4101465"/>
          </a:xfrm>
          <a:prstGeom prst="rect">
            <a:avLst/>
          </a:prstGeom>
        </p:spPr>
        <p:txBody>
          <a:bodyPr lIns="0" tIns="0" rIns="0" bIns="0" rtlCol="0" anchor="t">
            <a:spAutoFit/>
          </a:bodyPr>
          <a:lstStyle/>
          <a:p>
            <a:pPr marL="582925" lvl="1" indent="-291463" algn="l">
              <a:lnSpc>
                <a:spcPts val="3644"/>
              </a:lnSpc>
              <a:buAutoNum type="arabicPeriod"/>
            </a:pPr>
            <a:r>
              <a:rPr lang="en-US" sz="2699" spc="161">
                <a:solidFill>
                  <a:srgbClr val="000000"/>
                </a:solidFill>
                <a:latin typeface="Montserrat Bold"/>
              </a:rPr>
              <a:t>Income</a:t>
            </a:r>
            <a:r>
              <a:rPr lang="en-US" sz="2699" spc="161">
                <a:solidFill>
                  <a:srgbClr val="000000"/>
                </a:solidFill>
                <a:latin typeface="Montserrat"/>
              </a:rPr>
              <a:t>: the amount of money you have coming in (scholarship or from job)</a:t>
            </a:r>
          </a:p>
          <a:p>
            <a:pPr marL="582925" lvl="1" indent="-291463" algn="l">
              <a:lnSpc>
                <a:spcPts val="3644"/>
              </a:lnSpc>
              <a:buAutoNum type="arabicPeriod"/>
            </a:pPr>
            <a:r>
              <a:rPr lang="en-US" sz="2699" spc="161">
                <a:solidFill>
                  <a:srgbClr val="000000"/>
                </a:solidFill>
                <a:latin typeface="Montserrat Bold"/>
              </a:rPr>
              <a:t>Savings</a:t>
            </a:r>
            <a:r>
              <a:rPr lang="en-US" sz="2699" spc="161">
                <a:solidFill>
                  <a:srgbClr val="000000"/>
                </a:solidFill>
                <a:latin typeface="Montserrat"/>
              </a:rPr>
              <a:t> - how much you are putting away for emergencies</a:t>
            </a:r>
          </a:p>
          <a:p>
            <a:pPr marL="582925" lvl="1" indent="-291463" algn="l">
              <a:lnSpc>
                <a:spcPts val="3644"/>
              </a:lnSpc>
              <a:spcBef>
                <a:spcPct val="0"/>
              </a:spcBef>
              <a:buAutoNum type="arabicPeriod"/>
            </a:pPr>
            <a:r>
              <a:rPr lang="en-US" sz="2699" spc="161">
                <a:solidFill>
                  <a:srgbClr val="000000"/>
                </a:solidFill>
                <a:latin typeface="Montserrat Bold"/>
              </a:rPr>
              <a:t>Expenses</a:t>
            </a:r>
            <a:r>
              <a:rPr lang="en-US" sz="2699" spc="161">
                <a:solidFill>
                  <a:srgbClr val="000000"/>
                </a:solidFill>
                <a:latin typeface="Montserrat"/>
              </a:rPr>
              <a:t> - what categories are you spending the most money on</a:t>
            </a:r>
          </a:p>
        </p:txBody>
      </p:sp>
      <p:sp>
        <p:nvSpPr>
          <p:cNvPr id="11" name="TextBox 11"/>
          <p:cNvSpPr txBox="1"/>
          <p:nvPr/>
        </p:nvSpPr>
        <p:spPr>
          <a:xfrm>
            <a:off x="395730" y="3386674"/>
            <a:ext cx="5690619" cy="1078539"/>
          </a:xfrm>
          <a:prstGeom prst="rect">
            <a:avLst/>
          </a:prstGeom>
        </p:spPr>
        <p:txBody>
          <a:bodyPr lIns="0" tIns="0" rIns="0" bIns="0" rtlCol="0" anchor="t">
            <a:spAutoFit/>
          </a:bodyPr>
          <a:lstStyle/>
          <a:p>
            <a:pPr algn="ctr">
              <a:lnSpc>
                <a:spcPts val="2832"/>
              </a:lnSpc>
              <a:spcBef>
                <a:spcPct val="0"/>
              </a:spcBef>
            </a:pPr>
            <a:r>
              <a:rPr lang="en-US" sz="2749" spc="195">
                <a:solidFill>
                  <a:srgbClr val="FFFFFF"/>
                </a:solidFill>
                <a:latin typeface="Montserrat"/>
              </a:rPr>
              <a:t>Provides an overview of spending + savings habits, weekly, monthly + annually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395730" y="876300"/>
            <a:ext cx="9540934" cy="1245108"/>
          </a:xfrm>
          <a:prstGeom prst="rect">
            <a:avLst/>
          </a:prstGeom>
        </p:spPr>
        <p:txBody>
          <a:bodyPr lIns="0" tIns="0" rIns="0" bIns="0" rtlCol="0" anchor="t">
            <a:spAutoFit/>
          </a:bodyPr>
          <a:lstStyle/>
          <a:p>
            <a:pPr marL="0" lvl="0" indent="0" algn="l">
              <a:lnSpc>
                <a:spcPts val="8136"/>
              </a:lnSpc>
            </a:pPr>
            <a:r>
              <a:rPr lang="en-US" sz="7200" spc="-252">
                <a:solidFill>
                  <a:srgbClr val="FFFFFF"/>
                </a:solidFill>
                <a:latin typeface="Agrandir Bold"/>
              </a:rPr>
              <a:t>Income</a:t>
            </a:r>
          </a:p>
        </p:txBody>
      </p:sp>
      <p:sp>
        <p:nvSpPr>
          <p:cNvPr id="7" name="Freeform 7"/>
          <p:cNvSpPr/>
          <p:nvPr/>
        </p:nvSpPr>
        <p:spPr>
          <a:xfrm>
            <a:off x="8007013" y="1028700"/>
            <a:ext cx="9588355" cy="3436513"/>
          </a:xfrm>
          <a:custGeom>
            <a:avLst/>
            <a:gdLst/>
            <a:ahLst/>
            <a:cxnLst/>
            <a:rect l="l" t="t" r="r" b="b"/>
            <a:pathLst>
              <a:path w="9588355" h="3436513">
                <a:moveTo>
                  <a:pt x="0" y="0"/>
                </a:moveTo>
                <a:lnTo>
                  <a:pt x="9588354" y="0"/>
                </a:lnTo>
                <a:lnTo>
                  <a:pt x="9588354" y="3436513"/>
                </a:lnTo>
                <a:lnTo>
                  <a:pt x="0" y="3436513"/>
                </a:lnTo>
                <a:lnTo>
                  <a:pt x="0" y="0"/>
                </a:lnTo>
                <a:close/>
              </a:path>
            </a:pathLst>
          </a:custGeom>
          <a:blipFill>
            <a:blip r:embed="rId3"/>
            <a:stretch>
              <a:fillRect r="-681"/>
            </a:stretch>
          </a:blipFill>
          <a:ln w="38100" cap="sq">
            <a:solidFill>
              <a:srgbClr val="000000"/>
            </a:solidFill>
            <a:prstDash val="solid"/>
            <a:miter/>
          </a:ln>
        </p:spPr>
        <p:txBody>
          <a:bodyPr/>
          <a:lstStyle/>
          <a:p>
            <a:endParaRPr lang="en-US"/>
          </a:p>
        </p:txBody>
      </p:sp>
      <p:sp>
        <p:nvSpPr>
          <p:cNvPr id="8" name="TextBox 8"/>
          <p:cNvSpPr txBox="1"/>
          <p:nvPr/>
        </p:nvSpPr>
        <p:spPr>
          <a:xfrm>
            <a:off x="395730" y="2390775"/>
            <a:ext cx="6434800" cy="7696200"/>
          </a:xfrm>
          <a:prstGeom prst="rect">
            <a:avLst/>
          </a:prstGeom>
        </p:spPr>
        <p:txBody>
          <a:bodyPr lIns="0" tIns="0" rIns="0" bIns="0" rtlCol="0" anchor="t">
            <a:spAutoFit/>
          </a:bodyPr>
          <a:lstStyle/>
          <a:p>
            <a:pPr algn="l">
              <a:lnSpc>
                <a:spcPts val="4050"/>
              </a:lnSpc>
            </a:pPr>
            <a:r>
              <a:rPr lang="en-US" sz="3000" spc="179">
                <a:solidFill>
                  <a:srgbClr val="000000"/>
                </a:solidFill>
                <a:latin typeface="Montserrat"/>
              </a:rPr>
              <a:t>Each student will earn </a:t>
            </a:r>
            <a:r>
              <a:rPr lang="en-US" sz="3000" spc="179">
                <a:solidFill>
                  <a:srgbClr val="000000"/>
                </a:solidFill>
                <a:latin typeface="Montserrat Bold"/>
              </a:rPr>
              <a:t>Income</a:t>
            </a:r>
            <a:r>
              <a:rPr lang="en-US" sz="3000" spc="179">
                <a:solidFill>
                  <a:srgbClr val="000000"/>
                </a:solidFill>
                <a:latin typeface="Montserrat"/>
              </a:rPr>
              <a:t> differently.</a:t>
            </a:r>
          </a:p>
          <a:p>
            <a:pPr algn="l">
              <a:lnSpc>
                <a:spcPts val="4050"/>
              </a:lnSpc>
            </a:pPr>
            <a:endParaRPr lang="en-US" sz="3000" spc="179">
              <a:solidFill>
                <a:srgbClr val="000000"/>
              </a:solidFill>
              <a:latin typeface="Montserrat"/>
            </a:endParaRPr>
          </a:p>
          <a:p>
            <a:pPr algn="l">
              <a:lnSpc>
                <a:spcPts val="4050"/>
              </a:lnSpc>
            </a:pPr>
            <a:r>
              <a:rPr lang="en-US" sz="3000" spc="179">
                <a:solidFill>
                  <a:srgbClr val="000000"/>
                </a:solidFill>
                <a:latin typeface="Montserrat"/>
              </a:rPr>
              <a:t>Whether </a:t>
            </a:r>
            <a:r>
              <a:rPr lang="en-US" sz="3000" spc="179">
                <a:solidFill>
                  <a:srgbClr val="000000"/>
                </a:solidFill>
                <a:latin typeface="Montserrat Bold"/>
              </a:rPr>
              <a:t>scholarship $$’s</a:t>
            </a:r>
            <a:r>
              <a:rPr lang="en-US" sz="3000" spc="179">
                <a:solidFill>
                  <a:srgbClr val="000000"/>
                </a:solidFill>
                <a:latin typeface="Montserrat"/>
              </a:rPr>
              <a:t> or you are working a </a:t>
            </a:r>
            <a:r>
              <a:rPr lang="en-US" sz="3000" spc="179">
                <a:solidFill>
                  <a:srgbClr val="000000"/>
                </a:solidFill>
                <a:latin typeface="Montserrat Bold"/>
              </a:rPr>
              <a:t>part-time job. </a:t>
            </a:r>
          </a:p>
          <a:p>
            <a:pPr algn="l">
              <a:lnSpc>
                <a:spcPts val="4050"/>
              </a:lnSpc>
            </a:pPr>
            <a:endParaRPr lang="en-US" sz="3000" spc="179">
              <a:solidFill>
                <a:srgbClr val="000000"/>
              </a:solidFill>
              <a:latin typeface="Montserrat Bold"/>
            </a:endParaRPr>
          </a:p>
          <a:p>
            <a:pPr algn="l">
              <a:lnSpc>
                <a:spcPts val="4050"/>
              </a:lnSpc>
            </a:pPr>
            <a:r>
              <a:rPr lang="en-US" sz="3000" spc="179">
                <a:solidFill>
                  <a:srgbClr val="000000"/>
                </a:solidFill>
                <a:latin typeface="Montserrat Bold"/>
              </a:rPr>
              <a:t>Income</a:t>
            </a:r>
            <a:r>
              <a:rPr lang="en-US" sz="3000" spc="179">
                <a:solidFill>
                  <a:srgbClr val="000000"/>
                </a:solidFill>
                <a:latin typeface="Montserrat"/>
              </a:rPr>
              <a:t> from </a:t>
            </a:r>
            <a:r>
              <a:rPr lang="en-US" sz="3000" spc="179">
                <a:solidFill>
                  <a:srgbClr val="000000"/>
                </a:solidFill>
                <a:latin typeface="Montserrat Bold"/>
              </a:rPr>
              <a:t>Work</a:t>
            </a:r>
            <a:r>
              <a:rPr lang="en-US" sz="3000" spc="179">
                <a:solidFill>
                  <a:srgbClr val="000000"/>
                </a:solidFill>
                <a:latin typeface="Montserrat"/>
              </a:rPr>
              <a:t>: recognize how much is being taken out from taxes</a:t>
            </a:r>
          </a:p>
          <a:p>
            <a:pPr algn="l">
              <a:lnSpc>
                <a:spcPts val="4050"/>
              </a:lnSpc>
            </a:pPr>
            <a:endParaRPr lang="en-US" sz="3000" spc="179">
              <a:solidFill>
                <a:srgbClr val="000000"/>
              </a:solidFill>
              <a:latin typeface="Montserrat"/>
            </a:endParaRPr>
          </a:p>
          <a:p>
            <a:pPr algn="l">
              <a:lnSpc>
                <a:spcPts val="4050"/>
              </a:lnSpc>
            </a:pPr>
            <a:endParaRPr lang="en-US" sz="3000" spc="179">
              <a:solidFill>
                <a:srgbClr val="000000"/>
              </a:solidFill>
              <a:latin typeface="Montserrat"/>
            </a:endParaRPr>
          </a:p>
          <a:p>
            <a:pPr marL="0" lvl="0" indent="0" algn="l">
              <a:lnSpc>
                <a:spcPts val="4050"/>
              </a:lnSpc>
              <a:spcBef>
                <a:spcPct val="0"/>
              </a:spcBef>
            </a:pPr>
            <a:r>
              <a:rPr lang="en-US" sz="3000" spc="179">
                <a:solidFill>
                  <a:srgbClr val="000000"/>
                </a:solidFill>
                <a:latin typeface="Montserrat Bold"/>
              </a:rPr>
              <a:t>Income</a:t>
            </a:r>
            <a:r>
              <a:rPr lang="en-US" sz="3000" spc="179">
                <a:solidFill>
                  <a:srgbClr val="000000"/>
                </a:solidFill>
                <a:latin typeface="Montserrat"/>
              </a:rPr>
              <a:t> from </a:t>
            </a:r>
            <a:r>
              <a:rPr lang="en-US" sz="3000" spc="179">
                <a:solidFill>
                  <a:srgbClr val="000000"/>
                </a:solidFill>
                <a:latin typeface="Montserrat Bold"/>
              </a:rPr>
              <a:t>Scholarship</a:t>
            </a:r>
            <a:r>
              <a:rPr lang="en-US" sz="3000" spc="179">
                <a:solidFill>
                  <a:srgbClr val="000000"/>
                </a:solidFill>
                <a:latin typeface="Montserrat"/>
              </a:rPr>
              <a:t> = formula based on Scholarship Tab</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395730" y="876300"/>
            <a:ext cx="9540934" cy="1245108"/>
          </a:xfrm>
          <a:prstGeom prst="rect">
            <a:avLst/>
          </a:prstGeom>
        </p:spPr>
        <p:txBody>
          <a:bodyPr lIns="0" tIns="0" rIns="0" bIns="0" rtlCol="0" anchor="t">
            <a:spAutoFit/>
          </a:bodyPr>
          <a:lstStyle/>
          <a:p>
            <a:pPr marL="0" lvl="0" indent="0" algn="l">
              <a:lnSpc>
                <a:spcPts val="8136"/>
              </a:lnSpc>
            </a:pPr>
            <a:r>
              <a:rPr lang="en-US" sz="7200" spc="-252">
                <a:solidFill>
                  <a:srgbClr val="FFFFFF"/>
                </a:solidFill>
                <a:latin typeface="Agrandir Bold"/>
              </a:rPr>
              <a:t>Income</a:t>
            </a:r>
          </a:p>
        </p:txBody>
      </p:sp>
      <p:sp>
        <p:nvSpPr>
          <p:cNvPr id="7" name="Freeform 7"/>
          <p:cNvSpPr/>
          <p:nvPr/>
        </p:nvSpPr>
        <p:spPr>
          <a:xfrm>
            <a:off x="8007013" y="710618"/>
            <a:ext cx="9588355" cy="3436513"/>
          </a:xfrm>
          <a:custGeom>
            <a:avLst/>
            <a:gdLst/>
            <a:ahLst/>
            <a:cxnLst/>
            <a:rect l="l" t="t" r="r" b="b"/>
            <a:pathLst>
              <a:path w="9588355" h="3436513">
                <a:moveTo>
                  <a:pt x="0" y="0"/>
                </a:moveTo>
                <a:lnTo>
                  <a:pt x="9588354" y="0"/>
                </a:lnTo>
                <a:lnTo>
                  <a:pt x="9588354" y="3436514"/>
                </a:lnTo>
                <a:lnTo>
                  <a:pt x="0" y="3436514"/>
                </a:lnTo>
                <a:lnTo>
                  <a:pt x="0" y="0"/>
                </a:lnTo>
                <a:close/>
              </a:path>
            </a:pathLst>
          </a:custGeom>
          <a:blipFill>
            <a:blip r:embed="rId3"/>
            <a:stretch>
              <a:fillRect r="-681"/>
            </a:stretch>
          </a:blipFill>
          <a:ln w="38100" cap="sq">
            <a:solidFill>
              <a:srgbClr val="000000"/>
            </a:solidFill>
            <a:prstDash val="solid"/>
            <a:miter/>
          </a:ln>
        </p:spPr>
        <p:txBody>
          <a:bodyPr/>
          <a:lstStyle/>
          <a:p>
            <a:endParaRPr lang="en-US"/>
          </a:p>
        </p:txBody>
      </p:sp>
      <p:sp>
        <p:nvSpPr>
          <p:cNvPr id="8" name="Freeform 8"/>
          <p:cNvSpPr/>
          <p:nvPr/>
        </p:nvSpPr>
        <p:spPr>
          <a:xfrm>
            <a:off x="7728857" y="5623389"/>
            <a:ext cx="10144665" cy="4073738"/>
          </a:xfrm>
          <a:custGeom>
            <a:avLst/>
            <a:gdLst/>
            <a:ahLst/>
            <a:cxnLst/>
            <a:rect l="l" t="t" r="r" b="b"/>
            <a:pathLst>
              <a:path w="10144665" h="4073738">
                <a:moveTo>
                  <a:pt x="0" y="0"/>
                </a:moveTo>
                <a:lnTo>
                  <a:pt x="10144666" y="0"/>
                </a:lnTo>
                <a:lnTo>
                  <a:pt x="10144666" y="4073738"/>
                </a:lnTo>
                <a:lnTo>
                  <a:pt x="0" y="4073738"/>
                </a:lnTo>
                <a:lnTo>
                  <a:pt x="0" y="0"/>
                </a:lnTo>
                <a:close/>
              </a:path>
            </a:pathLst>
          </a:custGeom>
          <a:blipFill>
            <a:blip r:embed="rId4"/>
            <a:stretch>
              <a:fillRect/>
            </a:stretch>
          </a:blipFill>
        </p:spPr>
        <p:txBody>
          <a:bodyPr/>
          <a:lstStyle/>
          <a:p>
            <a:endParaRPr lang="en-US"/>
          </a:p>
        </p:txBody>
      </p:sp>
      <p:sp>
        <p:nvSpPr>
          <p:cNvPr id="9" name="Freeform 9"/>
          <p:cNvSpPr/>
          <p:nvPr/>
        </p:nvSpPr>
        <p:spPr>
          <a:xfrm rot="5291206">
            <a:off x="14319243" y="4729742"/>
            <a:ext cx="1028224" cy="311038"/>
          </a:xfrm>
          <a:custGeom>
            <a:avLst/>
            <a:gdLst/>
            <a:ahLst/>
            <a:cxnLst/>
            <a:rect l="l" t="t" r="r" b="b"/>
            <a:pathLst>
              <a:path w="1028224" h="311038">
                <a:moveTo>
                  <a:pt x="0" y="0"/>
                </a:moveTo>
                <a:lnTo>
                  <a:pt x="1028225" y="0"/>
                </a:lnTo>
                <a:lnTo>
                  <a:pt x="1028225" y="311037"/>
                </a:lnTo>
                <a:lnTo>
                  <a:pt x="0" y="311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395730" y="2390775"/>
            <a:ext cx="6434800" cy="7696200"/>
          </a:xfrm>
          <a:prstGeom prst="rect">
            <a:avLst/>
          </a:prstGeom>
        </p:spPr>
        <p:txBody>
          <a:bodyPr lIns="0" tIns="0" rIns="0" bIns="0" rtlCol="0" anchor="t">
            <a:spAutoFit/>
          </a:bodyPr>
          <a:lstStyle/>
          <a:p>
            <a:pPr algn="l">
              <a:lnSpc>
                <a:spcPts val="4050"/>
              </a:lnSpc>
            </a:pPr>
            <a:r>
              <a:rPr lang="en-US" sz="3000" spc="179">
                <a:solidFill>
                  <a:srgbClr val="000000"/>
                </a:solidFill>
                <a:latin typeface="Montserrat"/>
              </a:rPr>
              <a:t>Each student will earn </a:t>
            </a:r>
            <a:r>
              <a:rPr lang="en-US" sz="3000" spc="179">
                <a:solidFill>
                  <a:srgbClr val="000000"/>
                </a:solidFill>
                <a:latin typeface="Montserrat Bold"/>
              </a:rPr>
              <a:t>Income</a:t>
            </a:r>
            <a:r>
              <a:rPr lang="en-US" sz="3000" spc="179">
                <a:solidFill>
                  <a:srgbClr val="000000"/>
                </a:solidFill>
                <a:latin typeface="Montserrat"/>
              </a:rPr>
              <a:t> differently.</a:t>
            </a:r>
          </a:p>
          <a:p>
            <a:pPr algn="l">
              <a:lnSpc>
                <a:spcPts val="4050"/>
              </a:lnSpc>
            </a:pPr>
            <a:endParaRPr lang="en-US" sz="3000" spc="179">
              <a:solidFill>
                <a:srgbClr val="000000"/>
              </a:solidFill>
              <a:latin typeface="Montserrat"/>
            </a:endParaRPr>
          </a:p>
          <a:p>
            <a:pPr algn="l">
              <a:lnSpc>
                <a:spcPts val="4050"/>
              </a:lnSpc>
            </a:pPr>
            <a:r>
              <a:rPr lang="en-US" sz="3000" spc="179">
                <a:solidFill>
                  <a:srgbClr val="000000"/>
                </a:solidFill>
                <a:latin typeface="Montserrat"/>
              </a:rPr>
              <a:t>Whether </a:t>
            </a:r>
            <a:r>
              <a:rPr lang="en-US" sz="3000" spc="179">
                <a:solidFill>
                  <a:srgbClr val="000000"/>
                </a:solidFill>
                <a:latin typeface="Montserrat Bold"/>
              </a:rPr>
              <a:t>scholarship $$’s</a:t>
            </a:r>
            <a:r>
              <a:rPr lang="en-US" sz="3000" spc="179">
                <a:solidFill>
                  <a:srgbClr val="000000"/>
                </a:solidFill>
                <a:latin typeface="Montserrat"/>
              </a:rPr>
              <a:t> or you are working a </a:t>
            </a:r>
            <a:r>
              <a:rPr lang="en-US" sz="3000" spc="179">
                <a:solidFill>
                  <a:srgbClr val="000000"/>
                </a:solidFill>
                <a:latin typeface="Montserrat Bold"/>
              </a:rPr>
              <a:t>part-time job. </a:t>
            </a:r>
          </a:p>
          <a:p>
            <a:pPr algn="l">
              <a:lnSpc>
                <a:spcPts val="4050"/>
              </a:lnSpc>
            </a:pPr>
            <a:endParaRPr lang="en-US" sz="3000" spc="179">
              <a:solidFill>
                <a:srgbClr val="000000"/>
              </a:solidFill>
              <a:latin typeface="Montserrat Bold"/>
            </a:endParaRPr>
          </a:p>
          <a:p>
            <a:pPr algn="l">
              <a:lnSpc>
                <a:spcPts val="4050"/>
              </a:lnSpc>
            </a:pPr>
            <a:r>
              <a:rPr lang="en-US" sz="3000" spc="179">
                <a:solidFill>
                  <a:srgbClr val="000000"/>
                </a:solidFill>
                <a:latin typeface="Montserrat Bold"/>
              </a:rPr>
              <a:t>Income</a:t>
            </a:r>
            <a:r>
              <a:rPr lang="en-US" sz="3000" spc="179">
                <a:solidFill>
                  <a:srgbClr val="000000"/>
                </a:solidFill>
                <a:latin typeface="Montserrat"/>
              </a:rPr>
              <a:t> from </a:t>
            </a:r>
            <a:r>
              <a:rPr lang="en-US" sz="3000" spc="179">
                <a:solidFill>
                  <a:srgbClr val="000000"/>
                </a:solidFill>
                <a:latin typeface="Montserrat Bold"/>
              </a:rPr>
              <a:t>Work</a:t>
            </a:r>
            <a:r>
              <a:rPr lang="en-US" sz="3000" spc="179">
                <a:solidFill>
                  <a:srgbClr val="000000"/>
                </a:solidFill>
                <a:latin typeface="Montserrat"/>
              </a:rPr>
              <a:t>: recognize how much is being taken out from taxes</a:t>
            </a:r>
          </a:p>
          <a:p>
            <a:pPr algn="l">
              <a:lnSpc>
                <a:spcPts val="4050"/>
              </a:lnSpc>
            </a:pPr>
            <a:endParaRPr lang="en-US" sz="3000" spc="179">
              <a:solidFill>
                <a:srgbClr val="000000"/>
              </a:solidFill>
              <a:latin typeface="Montserrat"/>
            </a:endParaRPr>
          </a:p>
          <a:p>
            <a:pPr algn="l">
              <a:lnSpc>
                <a:spcPts val="4050"/>
              </a:lnSpc>
            </a:pPr>
            <a:endParaRPr lang="en-US" sz="3000" spc="179">
              <a:solidFill>
                <a:srgbClr val="000000"/>
              </a:solidFill>
              <a:latin typeface="Montserrat"/>
            </a:endParaRPr>
          </a:p>
          <a:p>
            <a:pPr marL="0" lvl="0" indent="0" algn="l">
              <a:lnSpc>
                <a:spcPts val="4050"/>
              </a:lnSpc>
              <a:spcBef>
                <a:spcPct val="0"/>
              </a:spcBef>
            </a:pPr>
            <a:r>
              <a:rPr lang="en-US" sz="3000" spc="179">
                <a:solidFill>
                  <a:srgbClr val="000000"/>
                </a:solidFill>
                <a:latin typeface="Montserrat Bold"/>
              </a:rPr>
              <a:t>Income</a:t>
            </a:r>
            <a:r>
              <a:rPr lang="en-US" sz="3000" spc="179">
                <a:solidFill>
                  <a:srgbClr val="000000"/>
                </a:solidFill>
                <a:latin typeface="Montserrat"/>
              </a:rPr>
              <a:t> from </a:t>
            </a:r>
            <a:r>
              <a:rPr lang="en-US" sz="3000" spc="179">
                <a:solidFill>
                  <a:srgbClr val="000000"/>
                </a:solidFill>
                <a:latin typeface="Montserrat Bold"/>
              </a:rPr>
              <a:t>Scholarship</a:t>
            </a:r>
            <a:r>
              <a:rPr lang="en-US" sz="3000" spc="179">
                <a:solidFill>
                  <a:srgbClr val="000000"/>
                </a:solidFill>
                <a:latin typeface="Montserrat"/>
              </a:rPr>
              <a:t> = formula based on Scholarship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388356" y="-27432"/>
            <a:ext cx="5952417" cy="3133550"/>
          </a:xfrm>
          <a:prstGeom prst="rect">
            <a:avLst/>
          </a:prstGeom>
        </p:spPr>
        <p:txBody>
          <a:bodyPr wrap="square" lIns="0" tIns="0" rIns="0" bIns="0" rtlCol="0" anchor="t">
            <a:spAutoFit/>
          </a:bodyPr>
          <a:lstStyle/>
          <a:p>
            <a:pPr marL="0" lvl="0" indent="0" algn="l">
              <a:lnSpc>
                <a:spcPts val="8136"/>
              </a:lnSpc>
            </a:pPr>
            <a:r>
              <a:rPr lang="en-US" sz="7200" spc="-252" dirty="0">
                <a:solidFill>
                  <a:srgbClr val="FFFFFF"/>
                </a:solidFill>
                <a:latin typeface="Agrandir Bold"/>
              </a:rPr>
              <a:t>Emergencies, Goals + Investments</a:t>
            </a:r>
          </a:p>
        </p:txBody>
      </p:sp>
      <p:sp>
        <p:nvSpPr>
          <p:cNvPr id="7" name="Freeform 7"/>
          <p:cNvSpPr/>
          <p:nvPr/>
        </p:nvSpPr>
        <p:spPr>
          <a:xfrm>
            <a:off x="8007013" y="4465213"/>
            <a:ext cx="9588355" cy="1027423"/>
          </a:xfrm>
          <a:custGeom>
            <a:avLst/>
            <a:gdLst/>
            <a:ahLst/>
            <a:cxnLst/>
            <a:rect l="l" t="t" r="r" b="b"/>
            <a:pathLst>
              <a:path w="9588355" h="1027423">
                <a:moveTo>
                  <a:pt x="0" y="0"/>
                </a:moveTo>
                <a:lnTo>
                  <a:pt x="9588354" y="0"/>
                </a:lnTo>
                <a:lnTo>
                  <a:pt x="9588354" y="1027423"/>
                </a:lnTo>
                <a:lnTo>
                  <a:pt x="0" y="1027423"/>
                </a:lnTo>
                <a:lnTo>
                  <a:pt x="0" y="0"/>
                </a:lnTo>
                <a:close/>
              </a:path>
            </a:pathLst>
          </a:custGeom>
          <a:blipFill>
            <a:blip r:embed="rId3"/>
            <a:stretch>
              <a:fillRect l="-554" r="-554"/>
            </a:stretch>
          </a:blipFill>
          <a:ln w="38100" cap="sq">
            <a:solidFill>
              <a:srgbClr val="000000"/>
            </a:solidFill>
            <a:prstDash val="solid"/>
            <a:miter/>
          </a:ln>
        </p:spPr>
        <p:txBody>
          <a:bodyPr/>
          <a:lstStyle/>
          <a:p>
            <a:endParaRPr lang="en-US"/>
          </a:p>
        </p:txBody>
      </p:sp>
      <p:sp>
        <p:nvSpPr>
          <p:cNvPr id="8" name="TextBox 8"/>
          <p:cNvSpPr txBox="1"/>
          <p:nvPr/>
        </p:nvSpPr>
        <p:spPr>
          <a:xfrm>
            <a:off x="388356" y="3133550"/>
            <a:ext cx="5952417" cy="6635278"/>
          </a:xfrm>
          <a:prstGeom prst="rect">
            <a:avLst/>
          </a:prstGeom>
        </p:spPr>
        <p:txBody>
          <a:bodyPr lIns="0" tIns="0" rIns="0" bIns="0" rtlCol="0" anchor="t">
            <a:spAutoFit/>
          </a:bodyPr>
          <a:lstStyle/>
          <a:p>
            <a:pPr algn="l">
              <a:lnSpc>
                <a:spcPts val="4049"/>
              </a:lnSpc>
            </a:pPr>
            <a:r>
              <a:rPr lang="en-US" sz="2999" spc="179" dirty="0">
                <a:solidFill>
                  <a:srgbClr val="000000"/>
                </a:solidFill>
                <a:latin typeface="Montserrat"/>
              </a:rPr>
              <a:t>This line item is important to start tracking to cover any unforeseen costs. </a:t>
            </a:r>
          </a:p>
          <a:p>
            <a:pPr algn="l">
              <a:lnSpc>
                <a:spcPts val="4049"/>
              </a:lnSpc>
            </a:pPr>
            <a:endParaRPr lang="en-US" sz="2999" spc="179" dirty="0">
              <a:solidFill>
                <a:srgbClr val="000000"/>
              </a:solidFill>
              <a:latin typeface="Montserrat"/>
            </a:endParaRPr>
          </a:p>
          <a:p>
            <a:pPr algn="l">
              <a:lnSpc>
                <a:spcPts val="4049"/>
              </a:lnSpc>
            </a:pPr>
            <a:r>
              <a:rPr lang="en-US" sz="2999" spc="179" dirty="0">
                <a:solidFill>
                  <a:srgbClr val="000000"/>
                </a:solidFill>
                <a:latin typeface="Montserrat"/>
              </a:rPr>
              <a:t>Even if you put just $25 away every pay check, you begin to see this # increase each month.</a:t>
            </a:r>
          </a:p>
          <a:p>
            <a:pPr algn="l">
              <a:lnSpc>
                <a:spcPts val="4049"/>
              </a:lnSpc>
            </a:pPr>
            <a:endParaRPr lang="en-US" sz="2999" spc="179" dirty="0">
              <a:solidFill>
                <a:srgbClr val="000000"/>
              </a:solidFill>
              <a:latin typeface="Montserrat"/>
            </a:endParaRPr>
          </a:p>
          <a:p>
            <a:pPr algn="l">
              <a:lnSpc>
                <a:spcPts val="4049"/>
              </a:lnSpc>
            </a:pPr>
            <a:r>
              <a:rPr lang="en-US" sz="2999" spc="179" dirty="0">
                <a:solidFill>
                  <a:srgbClr val="000000"/>
                </a:solidFill>
                <a:latin typeface="Montserrat"/>
              </a:rPr>
              <a:t>This serves as an “</a:t>
            </a:r>
            <a:r>
              <a:rPr lang="en-US" sz="2999" spc="179" dirty="0">
                <a:solidFill>
                  <a:srgbClr val="000000"/>
                </a:solidFill>
                <a:latin typeface="Montserrat Bold"/>
              </a:rPr>
              <a:t>Emergency Fund” </a:t>
            </a:r>
          </a:p>
          <a:p>
            <a:pPr marL="0" lvl="0" indent="0" algn="l">
              <a:lnSpc>
                <a:spcPts val="4049"/>
              </a:lnSpc>
              <a:spcBef>
                <a:spcPct val="0"/>
              </a:spcBef>
            </a:pPr>
            <a:r>
              <a:rPr lang="en-US" sz="2999" spc="179" dirty="0">
                <a:solidFill>
                  <a:srgbClr val="000000"/>
                </a:solidFill>
                <a:latin typeface="Montserrat"/>
              </a:rPr>
              <a:t>for things that may be out of your control.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Freeform 6"/>
          <p:cNvSpPr/>
          <p:nvPr/>
        </p:nvSpPr>
        <p:spPr>
          <a:xfrm>
            <a:off x="11174302" y="427005"/>
            <a:ext cx="6452916" cy="9432990"/>
          </a:xfrm>
          <a:custGeom>
            <a:avLst/>
            <a:gdLst/>
            <a:ahLst/>
            <a:cxnLst/>
            <a:rect l="l" t="t" r="r" b="b"/>
            <a:pathLst>
              <a:path w="6452916" h="9432990">
                <a:moveTo>
                  <a:pt x="0" y="0"/>
                </a:moveTo>
                <a:lnTo>
                  <a:pt x="6452916" y="0"/>
                </a:lnTo>
                <a:lnTo>
                  <a:pt x="6452916" y="9432990"/>
                </a:lnTo>
                <a:lnTo>
                  <a:pt x="0" y="9432990"/>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7" name="Freeform 7"/>
          <p:cNvSpPr/>
          <p:nvPr/>
        </p:nvSpPr>
        <p:spPr>
          <a:xfrm>
            <a:off x="9600761" y="613854"/>
            <a:ext cx="1497341" cy="452946"/>
          </a:xfrm>
          <a:custGeom>
            <a:avLst/>
            <a:gdLst/>
            <a:ahLst/>
            <a:cxnLst/>
            <a:rect l="l" t="t" r="r" b="b"/>
            <a:pathLst>
              <a:path w="1497341" h="452946">
                <a:moveTo>
                  <a:pt x="0" y="0"/>
                </a:moveTo>
                <a:lnTo>
                  <a:pt x="1497341" y="0"/>
                </a:lnTo>
                <a:lnTo>
                  <a:pt x="1497341" y="452946"/>
                </a:lnTo>
                <a:lnTo>
                  <a:pt x="0" y="452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95730" y="876300"/>
            <a:ext cx="9540934" cy="1245108"/>
          </a:xfrm>
          <a:prstGeom prst="rect">
            <a:avLst/>
          </a:prstGeom>
        </p:spPr>
        <p:txBody>
          <a:bodyPr lIns="0" tIns="0" rIns="0" bIns="0" rtlCol="0" anchor="t">
            <a:spAutoFit/>
          </a:bodyPr>
          <a:lstStyle/>
          <a:p>
            <a:pPr marL="0" lvl="0" indent="0" algn="l">
              <a:lnSpc>
                <a:spcPts val="8136"/>
              </a:lnSpc>
            </a:pPr>
            <a:r>
              <a:rPr lang="en-US" sz="7200" spc="-252">
                <a:solidFill>
                  <a:srgbClr val="FFFFFF"/>
                </a:solidFill>
                <a:latin typeface="Agrandir Bold"/>
              </a:rPr>
              <a:t>Expenses</a:t>
            </a:r>
          </a:p>
        </p:txBody>
      </p:sp>
      <p:sp>
        <p:nvSpPr>
          <p:cNvPr id="9" name="TextBox 9"/>
          <p:cNvSpPr txBox="1"/>
          <p:nvPr/>
        </p:nvSpPr>
        <p:spPr>
          <a:xfrm>
            <a:off x="395730" y="2463680"/>
            <a:ext cx="5952417" cy="6153150"/>
          </a:xfrm>
          <a:prstGeom prst="rect">
            <a:avLst/>
          </a:prstGeom>
        </p:spPr>
        <p:txBody>
          <a:bodyPr lIns="0" tIns="0" rIns="0" bIns="0" rtlCol="0" anchor="t">
            <a:spAutoFit/>
          </a:bodyPr>
          <a:lstStyle/>
          <a:p>
            <a:pPr algn="l">
              <a:lnSpc>
                <a:spcPts val="4050"/>
              </a:lnSpc>
            </a:pPr>
            <a:r>
              <a:rPr lang="en-US" sz="3000" spc="179">
                <a:solidFill>
                  <a:srgbClr val="000000"/>
                </a:solidFill>
                <a:latin typeface="Montserrat"/>
              </a:rPr>
              <a:t>Your </a:t>
            </a:r>
            <a:r>
              <a:rPr lang="en-US" sz="3000" spc="179">
                <a:solidFill>
                  <a:srgbClr val="000000"/>
                </a:solidFill>
                <a:latin typeface="Montserrat Bold"/>
              </a:rPr>
              <a:t>expenses</a:t>
            </a:r>
            <a:r>
              <a:rPr lang="en-US" sz="3000" spc="179">
                <a:solidFill>
                  <a:srgbClr val="000000"/>
                </a:solidFill>
                <a:latin typeface="Montserrat"/>
              </a:rPr>
              <a:t> are broken out into </a:t>
            </a:r>
            <a:r>
              <a:rPr lang="en-US" sz="3000" spc="179">
                <a:solidFill>
                  <a:srgbClr val="000000"/>
                </a:solidFill>
                <a:latin typeface="Montserrat Bold"/>
              </a:rPr>
              <a:t>categories</a:t>
            </a:r>
            <a:r>
              <a:rPr lang="en-US" sz="3000" spc="179">
                <a:solidFill>
                  <a:srgbClr val="000000"/>
                </a:solidFill>
                <a:latin typeface="Montserrat"/>
              </a:rPr>
              <a:t>. </a:t>
            </a:r>
          </a:p>
          <a:p>
            <a:pPr algn="l">
              <a:lnSpc>
                <a:spcPts val="4050"/>
              </a:lnSpc>
            </a:pPr>
            <a:endParaRPr lang="en-US" sz="3000" spc="179">
              <a:solidFill>
                <a:srgbClr val="000000"/>
              </a:solidFill>
              <a:latin typeface="Montserrat"/>
            </a:endParaRPr>
          </a:p>
          <a:p>
            <a:pPr algn="l">
              <a:lnSpc>
                <a:spcPts val="4050"/>
              </a:lnSpc>
            </a:pPr>
            <a:r>
              <a:rPr lang="en-US" sz="3000" spc="179">
                <a:solidFill>
                  <a:srgbClr val="000000"/>
                </a:solidFill>
                <a:latin typeface="Montserrat"/>
              </a:rPr>
              <a:t>For example “Transportation” will be different for each student. </a:t>
            </a:r>
          </a:p>
          <a:p>
            <a:pPr algn="l">
              <a:lnSpc>
                <a:spcPts val="4050"/>
              </a:lnSpc>
            </a:pPr>
            <a:endParaRPr lang="en-US" sz="3000" spc="179">
              <a:solidFill>
                <a:srgbClr val="000000"/>
              </a:solidFill>
              <a:latin typeface="Montserrat"/>
            </a:endParaRPr>
          </a:p>
          <a:p>
            <a:pPr marL="0" lvl="0" indent="0" algn="l">
              <a:lnSpc>
                <a:spcPts val="4050"/>
              </a:lnSpc>
              <a:spcBef>
                <a:spcPct val="0"/>
              </a:spcBef>
            </a:pPr>
            <a:r>
              <a:rPr lang="en-US" sz="3000" spc="179">
                <a:solidFill>
                  <a:srgbClr val="000000"/>
                </a:solidFill>
                <a:latin typeface="Montserrat"/>
              </a:rPr>
              <a:t>You can change the name of the expenses or the categories but </a:t>
            </a:r>
            <a:r>
              <a:rPr lang="en-US" sz="3000" spc="179">
                <a:solidFill>
                  <a:srgbClr val="000000"/>
                </a:solidFill>
                <a:latin typeface="Montserrat Bold"/>
              </a:rPr>
              <a:t>DO NOT add </a:t>
            </a:r>
            <a:r>
              <a:rPr lang="en-US" sz="3000" spc="179">
                <a:solidFill>
                  <a:srgbClr val="000000"/>
                </a:solidFill>
                <a:latin typeface="Montserrat"/>
              </a:rPr>
              <a:t>or </a:t>
            </a:r>
            <a:r>
              <a:rPr lang="en-US" sz="3000" spc="179">
                <a:solidFill>
                  <a:srgbClr val="000000"/>
                </a:solidFill>
                <a:latin typeface="Montserrat Bold"/>
              </a:rPr>
              <a:t>delete</a:t>
            </a:r>
            <a:r>
              <a:rPr lang="en-US" sz="3000" spc="179">
                <a:solidFill>
                  <a:srgbClr val="000000"/>
                </a:solidFill>
                <a:latin typeface="Montserrat"/>
              </a:rPr>
              <a:t> </a:t>
            </a:r>
            <a:r>
              <a:rPr lang="en-US" sz="3000" spc="179">
                <a:solidFill>
                  <a:srgbClr val="000000"/>
                </a:solidFill>
                <a:latin typeface="Montserrat Bold"/>
              </a:rPr>
              <a:t>line items.</a:t>
            </a:r>
            <a:r>
              <a:rPr lang="en-US" sz="3000" spc="179">
                <a:solidFill>
                  <a:srgbClr val="000000"/>
                </a:solidFill>
                <a:latin typeface="Montserrat"/>
              </a:rPr>
              <a:t> (It will  ruin the formula)</a:t>
            </a:r>
          </a:p>
        </p:txBody>
      </p:sp>
      <p:sp>
        <p:nvSpPr>
          <p:cNvPr id="10" name="TextBox 10"/>
          <p:cNvSpPr txBox="1"/>
          <p:nvPr/>
        </p:nvSpPr>
        <p:spPr>
          <a:xfrm>
            <a:off x="7337613" y="566547"/>
            <a:ext cx="2263148" cy="462153"/>
          </a:xfrm>
          <a:prstGeom prst="rect">
            <a:avLst/>
          </a:prstGeom>
        </p:spPr>
        <p:txBody>
          <a:bodyPr lIns="0" tIns="0" rIns="0" bIns="0" rtlCol="0" anchor="t">
            <a:spAutoFit/>
          </a:bodyPr>
          <a:lstStyle/>
          <a:p>
            <a:pPr marL="0" lvl="0" indent="0" algn="l">
              <a:lnSpc>
                <a:spcPts val="3051"/>
              </a:lnSpc>
            </a:pPr>
            <a:r>
              <a:rPr lang="en-US" sz="2700" spc="-94">
                <a:solidFill>
                  <a:srgbClr val="010101"/>
                </a:solidFill>
                <a:latin typeface="Agrandir Bold"/>
              </a:rPr>
              <a:t>CATEGORY</a:t>
            </a:r>
          </a:p>
        </p:txBody>
      </p:sp>
      <p:sp>
        <p:nvSpPr>
          <p:cNvPr id="11" name="TextBox 11"/>
          <p:cNvSpPr txBox="1"/>
          <p:nvPr/>
        </p:nvSpPr>
        <p:spPr>
          <a:xfrm>
            <a:off x="8012426" y="2933821"/>
            <a:ext cx="2263148" cy="462153"/>
          </a:xfrm>
          <a:prstGeom prst="rect">
            <a:avLst/>
          </a:prstGeom>
        </p:spPr>
        <p:txBody>
          <a:bodyPr lIns="0" tIns="0" rIns="0" bIns="0" rtlCol="0" anchor="t">
            <a:spAutoFit/>
          </a:bodyPr>
          <a:lstStyle/>
          <a:p>
            <a:pPr marL="0" lvl="0" indent="0" algn="l">
              <a:lnSpc>
                <a:spcPts val="3051"/>
              </a:lnSpc>
            </a:pPr>
            <a:r>
              <a:rPr lang="en-US" sz="2700" spc="-94">
                <a:solidFill>
                  <a:srgbClr val="010101"/>
                </a:solidFill>
                <a:latin typeface="Agrandir Bold"/>
              </a:rPr>
              <a:t>Expense</a:t>
            </a:r>
          </a:p>
        </p:txBody>
      </p:sp>
      <p:sp>
        <p:nvSpPr>
          <p:cNvPr id="12" name="Freeform 12"/>
          <p:cNvSpPr/>
          <p:nvPr/>
        </p:nvSpPr>
        <p:spPr>
          <a:xfrm>
            <a:off x="9657911" y="2943029"/>
            <a:ext cx="1497341" cy="452946"/>
          </a:xfrm>
          <a:custGeom>
            <a:avLst/>
            <a:gdLst/>
            <a:ahLst/>
            <a:cxnLst/>
            <a:rect l="l" t="t" r="r" b="b"/>
            <a:pathLst>
              <a:path w="1497341" h="452946">
                <a:moveTo>
                  <a:pt x="0" y="0"/>
                </a:moveTo>
                <a:lnTo>
                  <a:pt x="1497341" y="0"/>
                </a:lnTo>
                <a:lnTo>
                  <a:pt x="1497341" y="452946"/>
                </a:lnTo>
                <a:lnTo>
                  <a:pt x="0" y="452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8469187" y="3979127"/>
            <a:ext cx="2263148" cy="843153"/>
          </a:xfrm>
          <a:prstGeom prst="rect">
            <a:avLst/>
          </a:prstGeom>
        </p:spPr>
        <p:txBody>
          <a:bodyPr lIns="0" tIns="0" rIns="0" bIns="0" rtlCol="0" anchor="t">
            <a:spAutoFit/>
          </a:bodyPr>
          <a:lstStyle/>
          <a:p>
            <a:pPr marL="0" lvl="0" indent="0" algn="l">
              <a:lnSpc>
                <a:spcPts val="3051"/>
              </a:lnSpc>
            </a:pPr>
            <a:r>
              <a:rPr lang="en-US" sz="2700" spc="-94" dirty="0">
                <a:solidFill>
                  <a:srgbClr val="010101"/>
                </a:solidFill>
                <a:latin typeface="Agrandir Bold"/>
              </a:rPr>
              <a:t>Annual Amount</a:t>
            </a:r>
          </a:p>
        </p:txBody>
      </p:sp>
      <p:sp>
        <p:nvSpPr>
          <p:cNvPr id="14" name="Freeform 14"/>
          <p:cNvSpPr/>
          <p:nvPr/>
        </p:nvSpPr>
        <p:spPr>
          <a:xfrm>
            <a:off x="9676961" y="4036277"/>
            <a:ext cx="1497341" cy="452946"/>
          </a:xfrm>
          <a:custGeom>
            <a:avLst/>
            <a:gdLst/>
            <a:ahLst/>
            <a:cxnLst/>
            <a:rect l="l" t="t" r="r" b="b"/>
            <a:pathLst>
              <a:path w="1497341" h="452946">
                <a:moveTo>
                  <a:pt x="0" y="0"/>
                </a:moveTo>
                <a:lnTo>
                  <a:pt x="1497341" y="0"/>
                </a:lnTo>
                <a:lnTo>
                  <a:pt x="1497341" y="452945"/>
                </a:lnTo>
                <a:lnTo>
                  <a:pt x="0" y="452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Freeform 6"/>
          <p:cNvSpPr/>
          <p:nvPr/>
        </p:nvSpPr>
        <p:spPr>
          <a:xfrm>
            <a:off x="7366713" y="7448333"/>
            <a:ext cx="10404483" cy="1078055"/>
          </a:xfrm>
          <a:custGeom>
            <a:avLst/>
            <a:gdLst/>
            <a:ahLst/>
            <a:cxnLst/>
            <a:rect l="l" t="t" r="r" b="b"/>
            <a:pathLst>
              <a:path w="10404483" h="1078055">
                <a:moveTo>
                  <a:pt x="0" y="0"/>
                </a:moveTo>
                <a:lnTo>
                  <a:pt x="10404483" y="0"/>
                </a:lnTo>
                <a:lnTo>
                  <a:pt x="10404483" y="1078055"/>
                </a:lnTo>
                <a:lnTo>
                  <a:pt x="0" y="1078055"/>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7" name="TextBox 7"/>
          <p:cNvSpPr txBox="1"/>
          <p:nvPr/>
        </p:nvSpPr>
        <p:spPr>
          <a:xfrm>
            <a:off x="395730" y="876300"/>
            <a:ext cx="9540934" cy="2273808"/>
          </a:xfrm>
          <a:prstGeom prst="rect">
            <a:avLst/>
          </a:prstGeom>
        </p:spPr>
        <p:txBody>
          <a:bodyPr lIns="0" tIns="0" rIns="0" bIns="0" rtlCol="0" anchor="t">
            <a:spAutoFit/>
          </a:bodyPr>
          <a:lstStyle/>
          <a:p>
            <a:pPr algn="l">
              <a:lnSpc>
                <a:spcPts val="8136"/>
              </a:lnSpc>
            </a:pPr>
            <a:r>
              <a:rPr lang="en-US" sz="7200" spc="-252">
                <a:solidFill>
                  <a:srgbClr val="FFFFFF"/>
                </a:solidFill>
                <a:latin typeface="Agrandir Bold"/>
              </a:rPr>
              <a:t>Budget Total + </a:t>
            </a:r>
          </a:p>
          <a:p>
            <a:pPr marL="0" lvl="0" indent="0" algn="l">
              <a:lnSpc>
                <a:spcPts val="8136"/>
              </a:lnSpc>
            </a:pPr>
            <a:r>
              <a:rPr lang="en-US" sz="7200" spc="-252">
                <a:solidFill>
                  <a:srgbClr val="FFFFFF"/>
                </a:solidFill>
                <a:latin typeface="Agrandir Bold"/>
              </a:rPr>
              <a:t>Difference</a:t>
            </a:r>
          </a:p>
        </p:txBody>
      </p:sp>
      <p:sp>
        <p:nvSpPr>
          <p:cNvPr id="8" name="TextBox 8"/>
          <p:cNvSpPr txBox="1"/>
          <p:nvPr/>
        </p:nvSpPr>
        <p:spPr>
          <a:xfrm>
            <a:off x="395730" y="3460374"/>
            <a:ext cx="5952417" cy="5534026"/>
          </a:xfrm>
          <a:prstGeom prst="rect">
            <a:avLst/>
          </a:prstGeom>
        </p:spPr>
        <p:txBody>
          <a:bodyPr lIns="0" tIns="0" rIns="0" bIns="0" rtlCol="0" anchor="t">
            <a:spAutoFit/>
          </a:bodyPr>
          <a:lstStyle/>
          <a:p>
            <a:pPr algn="l">
              <a:lnSpc>
                <a:spcPts val="4049"/>
              </a:lnSpc>
            </a:pPr>
            <a:r>
              <a:rPr lang="en-US" sz="2999" spc="179">
                <a:solidFill>
                  <a:srgbClr val="000000"/>
                </a:solidFill>
                <a:latin typeface="Montserrat"/>
              </a:rPr>
              <a:t>The</a:t>
            </a:r>
            <a:r>
              <a:rPr lang="en-US" sz="2999" spc="179">
                <a:solidFill>
                  <a:srgbClr val="000000"/>
                </a:solidFill>
                <a:latin typeface="Montserrat Bold"/>
              </a:rPr>
              <a:t> Budget Tota</a:t>
            </a:r>
            <a:r>
              <a:rPr lang="en-US" sz="2999" spc="179">
                <a:solidFill>
                  <a:srgbClr val="000000"/>
                </a:solidFill>
                <a:latin typeface="Montserrat"/>
              </a:rPr>
              <a:t>l is calculated from adding </a:t>
            </a:r>
            <a:r>
              <a:rPr lang="en-US" sz="2999" spc="179">
                <a:solidFill>
                  <a:srgbClr val="000000"/>
                </a:solidFill>
                <a:latin typeface="Montserrat Bold"/>
              </a:rPr>
              <a:t>ALL</a:t>
            </a:r>
            <a:r>
              <a:rPr lang="en-US" sz="2999" spc="179">
                <a:solidFill>
                  <a:srgbClr val="000000"/>
                </a:solidFill>
                <a:latin typeface="Montserrat"/>
              </a:rPr>
              <a:t> your </a:t>
            </a:r>
            <a:r>
              <a:rPr lang="en-US" sz="2999" spc="179">
                <a:solidFill>
                  <a:srgbClr val="000000"/>
                </a:solidFill>
                <a:latin typeface="Montserrat Bold"/>
              </a:rPr>
              <a:t>expenses</a:t>
            </a:r>
          </a:p>
          <a:p>
            <a:pPr algn="l">
              <a:lnSpc>
                <a:spcPts val="4049"/>
              </a:lnSpc>
            </a:pPr>
            <a:endParaRPr lang="en-US" sz="2999" spc="179">
              <a:solidFill>
                <a:srgbClr val="000000"/>
              </a:solidFill>
              <a:latin typeface="Montserrat Bold"/>
            </a:endParaRPr>
          </a:p>
          <a:p>
            <a:pPr algn="l">
              <a:lnSpc>
                <a:spcPts val="4049"/>
              </a:lnSpc>
            </a:pPr>
            <a:r>
              <a:rPr lang="en-US" sz="2999" spc="179">
                <a:solidFill>
                  <a:srgbClr val="000000"/>
                </a:solidFill>
                <a:latin typeface="Montserrat"/>
              </a:rPr>
              <a:t>The </a:t>
            </a:r>
            <a:r>
              <a:rPr lang="en-US" sz="2999" spc="179">
                <a:solidFill>
                  <a:srgbClr val="000000"/>
                </a:solidFill>
                <a:latin typeface="Montserrat Bold"/>
              </a:rPr>
              <a:t>Difference</a:t>
            </a:r>
            <a:r>
              <a:rPr lang="en-US" sz="2999" spc="179">
                <a:solidFill>
                  <a:srgbClr val="000000"/>
                </a:solidFill>
                <a:latin typeface="Montserrat"/>
              </a:rPr>
              <a:t> takes your </a:t>
            </a:r>
            <a:r>
              <a:rPr lang="en-US" sz="2999" spc="179">
                <a:solidFill>
                  <a:srgbClr val="000000"/>
                </a:solidFill>
                <a:latin typeface="Montserrat Bold"/>
              </a:rPr>
              <a:t>income</a:t>
            </a:r>
            <a:r>
              <a:rPr lang="en-US" sz="2999" spc="179">
                <a:solidFill>
                  <a:srgbClr val="000000"/>
                </a:solidFill>
                <a:latin typeface="Montserrat"/>
              </a:rPr>
              <a:t> amount and </a:t>
            </a:r>
            <a:r>
              <a:rPr lang="en-US" sz="2999" spc="179">
                <a:solidFill>
                  <a:srgbClr val="000000"/>
                </a:solidFill>
                <a:latin typeface="Montserrat Bold"/>
              </a:rPr>
              <a:t>subtracts</a:t>
            </a:r>
            <a:r>
              <a:rPr lang="en-US" sz="2999" spc="179">
                <a:solidFill>
                  <a:srgbClr val="000000"/>
                </a:solidFill>
                <a:latin typeface="Montserrat"/>
              </a:rPr>
              <a:t> all your </a:t>
            </a:r>
            <a:r>
              <a:rPr lang="en-US" sz="2999" spc="179">
                <a:solidFill>
                  <a:srgbClr val="000000"/>
                </a:solidFill>
                <a:latin typeface="Montserrat Bold"/>
              </a:rPr>
              <a:t>expenses</a:t>
            </a:r>
            <a:r>
              <a:rPr lang="en-US" sz="2999" spc="179">
                <a:solidFill>
                  <a:srgbClr val="000000"/>
                </a:solidFill>
                <a:latin typeface="Montserrat"/>
              </a:rPr>
              <a:t>. </a:t>
            </a:r>
          </a:p>
          <a:p>
            <a:pPr algn="l">
              <a:lnSpc>
                <a:spcPts val="4049"/>
              </a:lnSpc>
            </a:pPr>
            <a:endParaRPr lang="en-US" sz="2999" spc="179">
              <a:solidFill>
                <a:srgbClr val="000000"/>
              </a:solidFill>
              <a:latin typeface="Montserrat"/>
            </a:endParaRPr>
          </a:p>
          <a:p>
            <a:pPr marL="0" lvl="0" indent="0" algn="l">
              <a:lnSpc>
                <a:spcPts val="4049"/>
              </a:lnSpc>
              <a:spcBef>
                <a:spcPct val="0"/>
              </a:spcBef>
            </a:pPr>
            <a:r>
              <a:rPr lang="en-US" sz="2999" spc="179">
                <a:solidFill>
                  <a:srgbClr val="000000"/>
                </a:solidFill>
                <a:latin typeface="Montserrat"/>
              </a:rPr>
              <a:t>You </a:t>
            </a:r>
            <a:r>
              <a:rPr lang="en-US" sz="2999" spc="179">
                <a:solidFill>
                  <a:srgbClr val="000000"/>
                </a:solidFill>
                <a:latin typeface="Montserrat Bold"/>
              </a:rPr>
              <a:t>DO NO</a:t>
            </a:r>
            <a:r>
              <a:rPr lang="en-US" sz="2999" spc="179">
                <a:solidFill>
                  <a:srgbClr val="000000"/>
                </a:solidFill>
                <a:latin typeface="Montserrat"/>
              </a:rPr>
              <a:t>T want the </a:t>
            </a:r>
            <a:r>
              <a:rPr lang="en-US" sz="2999" spc="179">
                <a:solidFill>
                  <a:srgbClr val="000000"/>
                </a:solidFill>
                <a:latin typeface="Montserrat Bold"/>
              </a:rPr>
              <a:t>Difference</a:t>
            </a:r>
            <a:r>
              <a:rPr lang="en-US" sz="2999" spc="179">
                <a:solidFill>
                  <a:srgbClr val="000000"/>
                </a:solidFill>
                <a:latin typeface="Montserrat"/>
              </a:rPr>
              <a:t> to be </a:t>
            </a:r>
            <a:r>
              <a:rPr lang="en-US" sz="2999" spc="179">
                <a:solidFill>
                  <a:srgbClr val="000000"/>
                </a:solidFill>
                <a:latin typeface="Montserrat Bold"/>
              </a:rPr>
              <a:t>negative</a:t>
            </a:r>
            <a:r>
              <a:rPr lang="en-US" sz="2999" spc="179">
                <a:solidFill>
                  <a:srgbClr val="000000"/>
                </a:solidFill>
                <a:latin typeface="Montserrat"/>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Freeform 6"/>
          <p:cNvSpPr/>
          <p:nvPr/>
        </p:nvSpPr>
        <p:spPr>
          <a:xfrm>
            <a:off x="7029603" y="2089404"/>
            <a:ext cx="11096472" cy="6374569"/>
          </a:xfrm>
          <a:custGeom>
            <a:avLst/>
            <a:gdLst/>
            <a:ahLst/>
            <a:cxnLst/>
            <a:rect l="l" t="t" r="r" b="b"/>
            <a:pathLst>
              <a:path w="11096472" h="6374569">
                <a:moveTo>
                  <a:pt x="0" y="0"/>
                </a:moveTo>
                <a:lnTo>
                  <a:pt x="11096472" y="0"/>
                </a:lnTo>
                <a:lnTo>
                  <a:pt x="11096472" y="6374569"/>
                </a:lnTo>
                <a:lnTo>
                  <a:pt x="0" y="6374569"/>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7" name="TextBox 7"/>
          <p:cNvSpPr txBox="1"/>
          <p:nvPr/>
        </p:nvSpPr>
        <p:spPr>
          <a:xfrm>
            <a:off x="395730" y="876300"/>
            <a:ext cx="9540934" cy="2273808"/>
          </a:xfrm>
          <a:prstGeom prst="rect">
            <a:avLst/>
          </a:prstGeom>
        </p:spPr>
        <p:txBody>
          <a:bodyPr lIns="0" tIns="0" rIns="0" bIns="0" rtlCol="0" anchor="t">
            <a:spAutoFit/>
          </a:bodyPr>
          <a:lstStyle/>
          <a:p>
            <a:pPr algn="l">
              <a:lnSpc>
                <a:spcPts val="8136"/>
              </a:lnSpc>
            </a:pPr>
            <a:r>
              <a:rPr lang="en-US" sz="7200" spc="-252">
                <a:solidFill>
                  <a:srgbClr val="FFFFFF"/>
                </a:solidFill>
                <a:latin typeface="Agrandir Bold"/>
              </a:rPr>
              <a:t>Bills @ at </a:t>
            </a:r>
          </a:p>
          <a:p>
            <a:pPr marL="0" lvl="0" indent="0" algn="l">
              <a:lnSpc>
                <a:spcPts val="8136"/>
              </a:lnSpc>
            </a:pPr>
            <a:r>
              <a:rPr lang="en-US" sz="7200" spc="-252">
                <a:solidFill>
                  <a:srgbClr val="FFFFFF"/>
                </a:solidFill>
                <a:latin typeface="Agrandir Bold"/>
              </a:rPr>
              <a:t>Glance</a:t>
            </a:r>
          </a:p>
        </p:txBody>
      </p:sp>
      <p:sp>
        <p:nvSpPr>
          <p:cNvPr id="8" name="TextBox 8"/>
          <p:cNvSpPr txBox="1"/>
          <p:nvPr/>
        </p:nvSpPr>
        <p:spPr>
          <a:xfrm>
            <a:off x="395730" y="3224631"/>
            <a:ext cx="5952417" cy="7875270"/>
          </a:xfrm>
          <a:prstGeom prst="rect">
            <a:avLst/>
          </a:prstGeom>
        </p:spPr>
        <p:txBody>
          <a:bodyPr lIns="0" tIns="0" rIns="0" bIns="0" rtlCol="0" anchor="t">
            <a:spAutoFit/>
          </a:bodyPr>
          <a:lstStyle/>
          <a:p>
            <a:pPr algn="l">
              <a:lnSpc>
                <a:spcPts val="3509"/>
              </a:lnSpc>
            </a:pPr>
            <a:r>
              <a:rPr lang="en-US" sz="2599" spc="155">
                <a:solidFill>
                  <a:srgbClr val="000000"/>
                </a:solidFill>
                <a:latin typeface="Montserrat"/>
              </a:rPr>
              <a:t>This tab is to help you outline what areas of life to plan ahead for. They might not be outlined in your expenses yet, but they could be included in your budget. </a:t>
            </a:r>
          </a:p>
          <a:p>
            <a:pPr algn="l">
              <a:lnSpc>
                <a:spcPts val="3509"/>
              </a:lnSpc>
            </a:pPr>
            <a:endParaRPr lang="en-US" sz="2599" spc="155">
              <a:solidFill>
                <a:srgbClr val="000000"/>
              </a:solidFill>
              <a:latin typeface="Montserrat"/>
            </a:endParaRPr>
          </a:p>
          <a:p>
            <a:pPr algn="l">
              <a:lnSpc>
                <a:spcPts val="3509"/>
              </a:lnSpc>
            </a:pPr>
            <a:r>
              <a:rPr lang="en-US" sz="2599" spc="155">
                <a:solidFill>
                  <a:srgbClr val="000000"/>
                </a:solidFill>
                <a:latin typeface="Montserrat"/>
              </a:rPr>
              <a:t>It serves as a reminder for expenses you foresee occuring. </a:t>
            </a:r>
          </a:p>
          <a:p>
            <a:pPr algn="l">
              <a:lnSpc>
                <a:spcPts val="3509"/>
              </a:lnSpc>
            </a:pPr>
            <a:endParaRPr lang="en-US" sz="2599" spc="155">
              <a:solidFill>
                <a:srgbClr val="000000"/>
              </a:solidFill>
              <a:latin typeface="Montserrat"/>
            </a:endParaRPr>
          </a:p>
          <a:p>
            <a:pPr algn="l">
              <a:lnSpc>
                <a:spcPts val="3509"/>
              </a:lnSpc>
            </a:pPr>
            <a:r>
              <a:rPr lang="en-US" sz="2599" spc="155">
                <a:solidFill>
                  <a:srgbClr val="000000"/>
                </a:solidFill>
                <a:latin typeface="Montserrat Bold"/>
              </a:rPr>
              <a:t>Examples</a:t>
            </a:r>
            <a:r>
              <a:rPr lang="en-US" sz="2599" spc="155">
                <a:solidFill>
                  <a:srgbClr val="000000"/>
                </a:solidFill>
                <a:latin typeface="Montserrat"/>
              </a:rPr>
              <a:t>:</a:t>
            </a:r>
          </a:p>
          <a:p>
            <a:pPr marL="561336" lvl="1" indent="-280668" algn="l">
              <a:lnSpc>
                <a:spcPts val="3509"/>
              </a:lnSpc>
              <a:buFont typeface="Arial"/>
              <a:buChar char="•"/>
            </a:pPr>
            <a:r>
              <a:rPr lang="en-US" sz="2599" spc="155">
                <a:solidFill>
                  <a:srgbClr val="000000"/>
                </a:solidFill>
                <a:latin typeface="Montserrat"/>
              </a:rPr>
              <a:t>Renewals </a:t>
            </a:r>
          </a:p>
          <a:p>
            <a:pPr marL="561336" lvl="1" indent="-280668" algn="l">
              <a:lnSpc>
                <a:spcPts val="3509"/>
              </a:lnSpc>
              <a:buFont typeface="Arial"/>
              <a:buChar char="•"/>
            </a:pPr>
            <a:r>
              <a:rPr lang="en-US" sz="2599" spc="155">
                <a:solidFill>
                  <a:srgbClr val="000000"/>
                </a:solidFill>
                <a:latin typeface="Montserrat"/>
              </a:rPr>
              <a:t>Car Registration</a:t>
            </a:r>
          </a:p>
          <a:p>
            <a:pPr marL="561336" lvl="1" indent="-280668" algn="l">
              <a:lnSpc>
                <a:spcPts val="3509"/>
              </a:lnSpc>
              <a:buFont typeface="Arial"/>
              <a:buChar char="•"/>
            </a:pPr>
            <a:r>
              <a:rPr lang="en-US" sz="2599" spc="155">
                <a:solidFill>
                  <a:srgbClr val="000000"/>
                </a:solidFill>
                <a:latin typeface="Montserrat"/>
              </a:rPr>
              <a:t>Birthdays</a:t>
            </a:r>
          </a:p>
          <a:p>
            <a:pPr marL="561336" lvl="1" indent="-280668" algn="l">
              <a:lnSpc>
                <a:spcPts val="3509"/>
              </a:lnSpc>
              <a:buFont typeface="Arial"/>
              <a:buChar char="•"/>
            </a:pPr>
            <a:r>
              <a:rPr lang="en-US" sz="2599" spc="155">
                <a:solidFill>
                  <a:srgbClr val="000000"/>
                </a:solidFill>
                <a:latin typeface="Montserrat"/>
              </a:rPr>
              <a:t>Anniversaries</a:t>
            </a:r>
          </a:p>
          <a:p>
            <a:pPr marL="561336" lvl="1" indent="-280668" algn="l">
              <a:lnSpc>
                <a:spcPts val="3509"/>
              </a:lnSpc>
              <a:buFont typeface="Arial"/>
              <a:buChar char="•"/>
            </a:pPr>
            <a:r>
              <a:rPr lang="en-US" sz="2599" spc="155">
                <a:solidFill>
                  <a:srgbClr val="000000"/>
                </a:solidFill>
                <a:latin typeface="Montserrat"/>
              </a:rPr>
              <a:t>Gifting</a:t>
            </a:r>
          </a:p>
          <a:p>
            <a:pPr marL="561336" lvl="1" indent="-280668" algn="l">
              <a:lnSpc>
                <a:spcPts val="3509"/>
              </a:lnSpc>
              <a:buFont typeface="Arial"/>
              <a:buChar char="•"/>
            </a:pPr>
            <a:r>
              <a:rPr lang="en-US" sz="2599" spc="155">
                <a:solidFill>
                  <a:srgbClr val="000000"/>
                </a:solidFill>
                <a:latin typeface="Montserrat"/>
              </a:rPr>
              <a:t>Events</a:t>
            </a:r>
          </a:p>
          <a:p>
            <a:pPr marL="0" lvl="0" indent="0" algn="l">
              <a:lnSpc>
                <a:spcPts val="3509"/>
              </a:lnSpc>
              <a:spcBef>
                <a:spcPct val="0"/>
              </a:spcBef>
            </a:pPr>
            <a:r>
              <a:rPr lang="en-US" sz="2599" spc="155">
                <a:solidFill>
                  <a:srgbClr val="000000"/>
                </a:solidFill>
                <a:latin typeface="Montserrat"/>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309551" y="-812902"/>
            <a:ext cx="8140080" cy="11912803"/>
            <a:chOff x="0" y="0"/>
            <a:chExt cx="2143889" cy="3137528"/>
          </a:xfrm>
        </p:grpSpPr>
        <p:sp>
          <p:nvSpPr>
            <p:cNvPr id="4" name="Freeform 4"/>
            <p:cNvSpPr/>
            <p:nvPr/>
          </p:nvSpPr>
          <p:spPr>
            <a:xfrm>
              <a:off x="0" y="0"/>
              <a:ext cx="2143889" cy="3137528"/>
            </a:xfrm>
            <a:custGeom>
              <a:avLst/>
              <a:gdLst/>
              <a:ahLst/>
              <a:cxnLst/>
              <a:rect l="l" t="t" r="r" b="b"/>
              <a:pathLst>
                <a:path w="2143889" h="3137528">
                  <a:moveTo>
                    <a:pt x="0" y="0"/>
                  </a:moveTo>
                  <a:lnTo>
                    <a:pt x="2143889" y="0"/>
                  </a:lnTo>
                  <a:lnTo>
                    <a:pt x="2143889" y="3137528"/>
                  </a:lnTo>
                  <a:lnTo>
                    <a:pt x="0" y="3137528"/>
                  </a:lnTo>
                  <a:close/>
                </a:path>
              </a:pathLst>
            </a:custGeom>
            <a:solidFill>
              <a:srgbClr val="60AA82"/>
            </a:solidFill>
          </p:spPr>
          <p:txBody>
            <a:bodyPr/>
            <a:lstStyle/>
            <a:p>
              <a:endParaRPr lang="en-US"/>
            </a:p>
          </p:txBody>
        </p:sp>
        <p:sp>
          <p:nvSpPr>
            <p:cNvPr id="5" name="TextBox 5"/>
            <p:cNvSpPr txBox="1"/>
            <p:nvPr/>
          </p:nvSpPr>
          <p:spPr>
            <a:xfrm>
              <a:off x="0" y="38100"/>
              <a:ext cx="2143889" cy="3099428"/>
            </a:xfrm>
            <a:prstGeom prst="rect">
              <a:avLst/>
            </a:prstGeom>
          </p:spPr>
          <p:txBody>
            <a:bodyPr lIns="50800" tIns="50800" rIns="50800" bIns="50800" rtlCol="0" anchor="ctr"/>
            <a:lstStyle/>
            <a:p>
              <a:pPr algn="ctr">
                <a:lnSpc>
                  <a:spcPts val="2266"/>
                </a:lnSpc>
              </a:pPr>
              <a:endParaRPr/>
            </a:p>
          </p:txBody>
        </p:sp>
      </p:grpSp>
      <p:sp>
        <p:nvSpPr>
          <p:cNvPr id="6" name="Freeform 6"/>
          <p:cNvSpPr/>
          <p:nvPr/>
        </p:nvSpPr>
        <p:spPr>
          <a:xfrm>
            <a:off x="7372010" y="1823746"/>
            <a:ext cx="10410092" cy="6639507"/>
          </a:xfrm>
          <a:custGeom>
            <a:avLst/>
            <a:gdLst/>
            <a:ahLst/>
            <a:cxnLst/>
            <a:rect l="l" t="t" r="r" b="b"/>
            <a:pathLst>
              <a:path w="10410092" h="6639507">
                <a:moveTo>
                  <a:pt x="0" y="0"/>
                </a:moveTo>
                <a:lnTo>
                  <a:pt x="10410092" y="0"/>
                </a:lnTo>
                <a:lnTo>
                  <a:pt x="10410092" y="6639508"/>
                </a:lnTo>
                <a:lnTo>
                  <a:pt x="0" y="6639508"/>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7" name="TextBox 7"/>
          <p:cNvSpPr txBox="1"/>
          <p:nvPr/>
        </p:nvSpPr>
        <p:spPr>
          <a:xfrm>
            <a:off x="395730" y="876300"/>
            <a:ext cx="9540934" cy="2273808"/>
          </a:xfrm>
          <a:prstGeom prst="rect">
            <a:avLst/>
          </a:prstGeom>
        </p:spPr>
        <p:txBody>
          <a:bodyPr lIns="0" tIns="0" rIns="0" bIns="0" rtlCol="0" anchor="t">
            <a:spAutoFit/>
          </a:bodyPr>
          <a:lstStyle/>
          <a:p>
            <a:pPr algn="l">
              <a:lnSpc>
                <a:spcPts val="8136"/>
              </a:lnSpc>
            </a:pPr>
            <a:r>
              <a:rPr lang="en-US" sz="7200" spc="-252">
                <a:solidFill>
                  <a:srgbClr val="FFFFFF"/>
                </a:solidFill>
                <a:latin typeface="Agrandir Bold"/>
              </a:rPr>
              <a:t>Monthly </a:t>
            </a:r>
          </a:p>
          <a:p>
            <a:pPr marL="0" lvl="0" indent="0" algn="l">
              <a:lnSpc>
                <a:spcPts val="8136"/>
              </a:lnSpc>
            </a:pPr>
            <a:r>
              <a:rPr lang="en-US" sz="7200" spc="-252">
                <a:solidFill>
                  <a:srgbClr val="FFFFFF"/>
                </a:solidFill>
                <a:latin typeface="Agrandir Bold"/>
              </a:rPr>
              <a:t>Tracking</a:t>
            </a:r>
          </a:p>
        </p:txBody>
      </p:sp>
      <p:sp>
        <p:nvSpPr>
          <p:cNvPr id="8" name="TextBox 8"/>
          <p:cNvSpPr txBox="1"/>
          <p:nvPr/>
        </p:nvSpPr>
        <p:spPr>
          <a:xfrm>
            <a:off x="395730" y="3460374"/>
            <a:ext cx="6136990" cy="6429375"/>
          </a:xfrm>
          <a:prstGeom prst="rect">
            <a:avLst/>
          </a:prstGeom>
        </p:spPr>
        <p:txBody>
          <a:bodyPr lIns="0" tIns="0" rIns="0" bIns="0" rtlCol="0" anchor="t">
            <a:spAutoFit/>
          </a:bodyPr>
          <a:lstStyle/>
          <a:p>
            <a:pPr algn="l">
              <a:lnSpc>
                <a:spcPts val="4049"/>
              </a:lnSpc>
            </a:pPr>
            <a:r>
              <a:rPr lang="en-US" sz="2999" spc="179" dirty="0">
                <a:solidFill>
                  <a:srgbClr val="000000"/>
                </a:solidFill>
                <a:latin typeface="Montserrat"/>
              </a:rPr>
              <a:t>Each Month, set 1 hour of time to take yourself on a "</a:t>
            </a:r>
            <a:r>
              <a:rPr lang="en-US" sz="2999" spc="179" dirty="0">
                <a:solidFill>
                  <a:srgbClr val="000000"/>
                </a:solidFill>
                <a:latin typeface="Montserrat Bold"/>
              </a:rPr>
              <a:t>Money Date"</a:t>
            </a:r>
          </a:p>
          <a:p>
            <a:pPr algn="l">
              <a:lnSpc>
                <a:spcPts val="3104"/>
              </a:lnSpc>
            </a:pPr>
            <a:endParaRPr lang="en-US" sz="2999" spc="179" dirty="0">
              <a:solidFill>
                <a:srgbClr val="000000"/>
              </a:solidFill>
              <a:latin typeface="Montserrat Bold"/>
            </a:endParaRPr>
          </a:p>
          <a:p>
            <a:pPr algn="l">
              <a:lnSpc>
                <a:spcPts val="4049"/>
              </a:lnSpc>
            </a:pPr>
            <a:r>
              <a:rPr lang="en-US" sz="2999" spc="179" dirty="0">
                <a:solidFill>
                  <a:srgbClr val="000000"/>
                </a:solidFill>
                <a:latin typeface="Montserrat Bold"/>
              </a:rPr>
              <a:t>Download</a:t>
            </a:r>
            <a:r>
              <a:rPr lang="en-US" sz="2999" spc="179" dirty="0">
                <a:solidFill>
                  <a:srgbClr val="000000"/>
                </a:solidFill>
                <a:latin typeface="Montserrat"/>
              </a:rPr>
              <a:t> or collect all the assets you </a:t>
            </a:r>
            <a:r>
              <a:rPr lang="en-US" sz="2999" spc="179" dirty="0">
                <a:solidFill>
                  <a:srgbClr val="000000"/>
                </a:solidFill>
                <a:latin typeface="Montserrat Bold"/>
              </a:rPr>
              <a:t>spent money on</a:t>
            </a:r>
            <a:r>
              <a:rPr lang="en-US" sz="2999" spc="179" dirty="0">
                <a:solidFill>
                  <a:srgbClr val="000000"/>
                </a:solidFill>
                <a:latin typeface="Montserrat"/>
              </a:rPr>
              <a:t>, from your bank account. </a:t>
            </a:r>
          </a:p>
          <a:p>
            <a:pPr algn="l">
              <a:lnSpc>
                <a:spcPts val="4049"/>
              </a:lnSpc>
            </a:pPr>
            <a:endParaRPr lang="en-US" sz="2999" spc="179" dirty="0">
              <a:solidFill>
                <a:srgbClr val="000000"/>
              </a:solidFill>
              <a:latin typeface="Montserrat"/>
            </a:endParaRPr>
          </a:p>
          <a:p>
            <a:pPr algn="l">
              <a:lnSpc>
                <a:spcPts val="4049"/>
              </a:lnSpc>
            </a:pPr>
            <a:r>
              <a:rPr lang="en-US" sz="2999" spc="179" dirty="0">
                <a:solidFill>
                  <a:srgbClr val="000000"/>
                </a:solidFill>
                <a:latin typeface="Montserrat"/>
              </a:rPr>
              <a:t>Review each expense made and record it on that line item for that week. </a:t>
            </a:r>
          </a:p>
          <a:p>
            <a:pPr algn="l">
              <a:lnSpc>
                <a:spcPts val="4049"/>
              </a:lnSpc>
            </a:pPr>
            <a:endParaRPr lang="en-US" sz="2999" spc="179" dirty="0">
              <a:solidFill>
                <a:srgbClr val="000000"/>
              </a:solidFill>
              <a:latin typeface="Montserrat"/>
            </a:endParaRPr>
          </a:p>
          <a:p>
            <a:pPr marL="0" lvl="0" indent="0" algn="l">
              <a:lnSpc>
                <a:spcPts val="4049"/>
              </a:lnSpc>
              <a:spcBef>
                <a:spcPct val="0"/>
              </a:spcBef>
            </a:pPr>
            <a:r>
              <a:rPr lang="en-US" sz="2999" spc="179" dirty="0">
                <a:solidFill>
                  <a:srgbClr val="000000"/>
                </a:solidFill>
                <a:latin typeface="Montserrat Bold"/>
              </a:rPr>
              <a:t>Repeat each month</a:t>
            </a:r>
            <a:r>
              <a:rPr lang="en-US" sz="2999" spc="179" dirty="0">
                <a:solidFill>
                  <a:srgbClr val="000000"/>
                </a:solidFill>
                <a:latin typeface="Montserrat"/>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dirty="0"/>
          </a:p>
        </p:txBody>
      </p:sp>
      <p:sp>
        <p:nvSpPr>
          <p:cNvPr id="7" name="TextBox 7"/>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2</a:t>
            </a:r>
            <a:r>
              <a:rPr lang="en-US" sz="6000" spc="-252" dirty="0">
                <a:latin typeface="Agrandir Bold"/>
              </a:rPr>
              <a:t>:</a:t>
            </a:r>
          </a:p>
        </p:txBody>
      </p:sp>
      <p:sp>
        <p:nvSpPr>
          <p:cNvPr id="9" name="TextBox 3">
            <a:extLst>
              <a:ext uri="{FF2B5EF4-FFF2-40B4-BE49-F238E27FC236}">
                <a16:creationId xmlns:a16="http://schemas.microsoft.com/office/drawing/2014/main" id="{D95609F3-A466-B7D1-46BC-9CAEDA362CA7}"/>
              </a:ext>
            </a:extLst>
          </p:cNvPr>
          <p:cNvSpPr txBox="1"/>
          <p:nvPr/>
        </p:nvSpPr>
        <p:spPr>
          <a:xfrm>
            <a:off x="3048000" y="571500"/>
            <a:ext cx="7975384" cy="842538"/>
          </a:xfrm>
          <a:prstGeom prst="rect">
            <a:avLst/>
          </a:prstGeom>
        </p:spPr>
        <p:txBody>
          <a:bodyPr wrap="square" lIns="0" tIns="0" rIns="0" bIns="0" rtlCol="0" anchor="t">
            <a:spAutoFit/>
          </a:bodyPr>
          <a:lstStyle/>
          <a:p>
            <a:pPr algn="ctr">
              <a:lnSpc>
                <a:spcPts val="6372"/>
              </a:lnSpc>
            </a:pPr>
            <a:r>
              <a:rPr lang="en-US" sz="5400" spc="-312" dirty="0">
                <a:solidFill>
                  <a:srgbClr val="000000"/>
                </a:solidFill>
                <a:latin typeface="Agrandir Medium"/>
              </a:rPr>
              <a:t>Complete Scholarship Info </a:t>
            </a:r>
          </a:p>
        </p:txBody>
      </p:sp>
      <p:sp>
        <p:nvSpPr>
          <p:cNvPr id="10" name="Freeform 6">
            <a:extLst>
              <a:ext uri="{FF2B5EF4-FFF2-40B4-BE49-F238E27FC236}">
                <a16:creationId xmlns:a16="http://schemas.microsoft.com/office/drawing/2014/main" id="{80363C7B-42D0-0A59-35F9-C7D946E204E4}"/>
              </a:ext>
            </a:extLst>
          </p:cNvPr>
          <p:cNvSpPr/>
          <p:nvPr/>
        </p:nvSpPr>
        <p:spPr>
          <a:xfrm>
            <a:off x="985456" y="1581393"/>
            <a:ext cx="16769143" cy="8486548"/>
          </a:xfrm>
          <a:custGeom>
            <a:avLst/>
            <a:gdLst/>
            <a:ahLst/>
            <a:cxnLst/>
            <a:rect l="l" t="t" r="r" b="b"/>
            <a:pathLst>
              <a:path w="16317086" h="7715831">
                <a:moveTo>
                  <a:pt x="0" y="0"/>
                </a:moveTo>
                <a:lnTo>
                  <a:pt x="16317086" y="0"/>
                </a:lnTo>
                <a:lnTo>
                  <a:pt x="16317086" y="7715832"/>
                </a:lnTo>
                <a:lnTo>
                  <a:pt x="0" y="7715832"/>
                </a:lnTo>
                <a:lnTo>
                  <a:pt x="0" y="0"/>
                </a:lnTo>
                <a:close/>
              </a:path>
            </a:pathLst>
          </a:custGeom>
          <a:blipFill>
            <a:blip r:embed="rId4"/>
            <a:stretch>
              <a:fillRect/>
            </a:stretch>
          </a:blipFill>
          <a:ln w="38100" cap="sq">
            <a:solidFill>
              <a:srgbClr val="000000"/>
            </a:solidFill>
            <a:prstDash val="solid"/>
            <a:miter/>
          </a:ln>
        </p:spPr>
        <p:txBody>
          <a:bodyPr/>
          <a:lstStyle/>
          <a:p>
            <a:endParaRPr lang="en-US" dirty="0"/>
          </a:p>
        </p:txBody>
      </p:sp>
      <p:sp>
        <p:nvSpPr>
          <p:cNvPr id="11" name="TextBox 10">
            <a:extLst>
              <a:ext uri="{FF2B5EF4-FFF2-40B4-BE49-F238E27FC236}">
                <a16:creationId xmlns:a16="http://schemas.microsoft.com/office/drawing/2014/main" id="{223537D6-D5EF-EDF9-F422-5CB5866DFBF8}"/>
              </a:ext>
            </a:extLst>
          </p:cNvPr>
          <p:cNvSpPr txBox="1"/>
          <p:nvPr/>
        </p:nvSpPr>
        <p:spPr>
          <a:xfrm>
            <a:off x="1007227" y="2636985"/>
            <a:ext cx="3810000" cy="646331"/>
          </a:xfrm>
          <a:prstGeom prst="rect">
            <a:avLst/>
          </a:prstGeom>
          <a:solidFill>
            <a:schemeClr val="bg1"/>
          </a:solidFill>
        </p:spPr>
        <p:txBody>
          <a:bodyPr wrap="square" rtlCol="0">
            <a:spAutoFit/>
          </a:bodyPr>
          <a:lstStyle/>
          <a:p>
            <a:r>
              <a:rPr lang="en-US" dirty="0">
                <a:solidFill>
                  <a:srgbClr val="FF0000"/>
                </a:solidFill>
              </a:rPr>
              <a:t>George Snow Scholarship</a:t>
            </a:r>
          </a:p>
          <a:p>
            <a:endParaRPr lang="en-US" dirty="0">
              <a:solidFill>
                <a:srgbClr val="FF0000"/>
              </a:solidFill>
            </a:endParaRPr>
          </a:p>
        </p:txBody>
      </p:sp>
      <p:sp>
        <p:nvSpPr>
          <p:cNvPr id="34" name="TextBox 33">
            <a:extLst>
              <a:ext uri="{FF2B5EF4-FFF2-40B4-BE49-F238E27FC236}">
                <a16:creationId xmlns:a16="http://schemas.microsoft.com/office/drawing/2014/main" id="{A4679EBE-7E32-861B-2FF3-B7DE567D4F75}"/>
              </a:ext>
            </a:extLst>
          </p:cNvPr>
          <p:cNvSpPr txBox="1"/>
          <p:nvPr/>
        </p:nvSpPr>
        <p:spPr>
          <a:xfrm>
            <a:off x="9182100" y="2636985"/>
            <a:ext cx="2247900" cy="646331"/>
          </a:xfrm>
          <a:prstGeom prst="rect">
            <a:avLst/>
          </a:prstGeom>
          <a:solidFill>
            <a:schemeClr val="bg1"/>
          </a:solidFill>
        </p:spPr>
        <p:txBody>
          <a:bodyPr wrap="square" rtlCol="0">
            <a:spAutoFit/>
          </a:bodyPr>
          <a:lstStyle/>
          <a:p>
            <a:r>
              <a:rPr lang="en-US" dirty="0">
                <a:solidFill>
                  <a:srgbClr val="FF0000"/>
                </a:solidFill>
              </a:rPr>
              <a:t>$15,000</a:t>
            </a:r>
          </a:p>
          <a:p>
            <a:endParaRPr lang="en-US" dirty="0">
              <a:solidFill>
                <a:srgbClr val="FF0000"/>
              </a:solidFill>
            </a:endParaRPr>
          </a:p>
        </p:txBody>
      </p:sp>
      <p:sp>
        <p:nvSpPr>
          <p:cNvPr id="35" name="TextBox 34">
            <a:extLst>
              <a:ext uri="{FF2B5EF4-FFF2-40B4-BE49-F238E27FC236}">
                <a16:creationId xmlns:a16="http://schemas.microsoft.com/office/drawing/2014/main" id="{E053AA08-6931-DB2A-0481-5E46EC74595F}"/>
              </a:ext>
            </a:extLst>
          </p:cNvPr>
          <p:cNvSpPr txBox="1"/>
          <p:nvPr/>
        </p:nvSpPr>
        <p:spPr>
          <a:xfrm>
            <a:off x="11430000" y="2636985"/>
            <a:ext cx="1828800" cy="646331"/>
          </a:xfrm>
          <a:prstGeom prst="rect">
            <a:avLst/>
          </a:prstGeom>
          <a:solidFill>
            <a:schemeClr val="bg1"/>
          </a:solidFill>
        </p:spPr>
        <p:txBody>
          <a:bodyPr wrap="square" rtlCol="0">
            <a:spAutoFit/>
          </a:bodyPr>
          <a:lstStyle/>
          <a:p>
            <a:r>
              <a:rPr lang="en-US" dirty="0">
                <a:solidFill>
                  <a:srgbClr val="FF0000"/>
                </a:solidFill>
              </a:rPr>
              <a:t>8/31/24</a:t>
            </a:r>
          </a:p>
          <a:p>
            <a:endParaRPr lang="en-US" dirty="0">
              <a:solidFill>
                <a:srgbClr val="FF0000"/>
              </a:solidFill>
            </a:endParaRPr>
          </a:p>
        </p:txBody>
      </p:sp>
      <p:sp>
        <p:nvSpPr>
          <p:cNvPr id="36" name="TextBox 35">
            <a:extLst>
              <a:ext uri="{FF2B5EF4-FFF2-40B4-BE49-F238E27FC236}">
                <a16:creationId xmlns:a16="http://schemas.microsoft.com/office/drawing/2014/main" id="{994C0367-CCA0-B7D1-0BF2-ABF603CB2EC3}"/>
              </a:ext>
            </a:extLst>
          </p:cNvPr>
          <p:cNvSpPr txBox="1"/>
          <p:nvPr/>
        </p:nvSpPr>
        <p:spPr>
          <a:xfrm>
            <a:off x="13329856" y="2636985"/>
            <a:ext cx="3053144" cy="646331"/>
          </a:xfrm>
          <a:prstGeom prst="rect">
            <a:avLst/>
          </a:prstGeom>
          <a:solidFill>
            <a:schemeClr val="bg1"/>
          </a:solidFill>
        </p:spPr>
        <p:txBody>
          <a:bodyPr wrap="square" rtlCol="0">
            <a:spAutoFit/>
          </a:bodyPr>
          <a:lstStyle/>
          <a:p>
            <a:r>
              <a:rPr lang="en-US" dirty="0">
                <a:solidFill>
                  <a:srgbClr val="FF0000"/>
                </a:solidFill>
              </a:rPr>
              <a:t>Chase 8831</a:t>
            </a:r>
          </a:p>
          <a:p>
            <a:endParaRPr lang="en-US" dirty="0">
              <a:solidFill>
                <a:srgbClr val="FF0000"/>
              </a:solidFill>
            </a:endParaRPr>
          </a:p>
        </p:txBody>
      </p:sp>
      <p:sp>
        <p:nvSpPr>
          <p:cNvPr id="37" name="TextBox 36">
            <a:extLst>
              <a:ext uri="{FF2B5EF4-FFF2-40B4-BE49-F238E27FC236}">
                <a16:creationId xmlns:a16="http://schemas.microsoft.com/office/drawing/2014/main" id="{06FBDF18-A990-DB88-095C-678193A5C4E0}"/>
              </a:ext>
            </a:extLst>
          </p:cNvPr>
          <p:cNvSpPr txBox="1"/>
          <p:nvPr/>
        </p:nvSpPr>
        <p:spPr>
          <a:xfrm>
            <a:off x="9182100" y="3127505"/>
            <a:ext cx="2247900" cy="646331"/>
          </a:xfrm>
          <a:prstGeom prst="rect">
            <a:avLst/>
          </a:prstGeom>
          <a:solidFill>
            <a:schemeClr val="bg1"/>
          </a:solidFill>
        </p:spPr>
        <p:txBody>
          <a:bodyPr wrap="square" rtlCol="0">
            <a:spAutoFit/>
          </a:bodyPr>
          <a:lstStyle/>
          <a:p>
            <a:r>
              <a:rPr lang="en-US" dirty="0">
                <a:solidFill>
                  <a:srgbClr val="FF0000"/>
                </a:solidFill>
              </a:rPr>
              <a:t>$15,000</a:t>
            </a:r>
          </a:p>
          <a:p>
            <a:endParaRPr lang="en-US" dirty="0">
              <a:solidFill>
                <a:srgbClr val="FF0000"/>
              </a:solidFill>
            </a:endParaRPr>
          </a:p>
        </p:txBody>
      </p:sp>
      <p:sp>
        <p:nvSpPr>
          <p:cNvPr id="38" name="TextBox 37">
            <a:extLst>
              <a:ext uri="{FF2B5EF4-FFF2-40B4-BE49-F238E27FC236}">
                <a16:creationId xmlns:a16="http://schemas.microsoft.com/office/drawing/2014/main" id="{883BCABC-5BF8-C970-EDEF-210A9F20FC6C}"/>
              </a:ext>
            </a:extLst>
          </p:cNvPr>
          <p:cNvSpPr txBox="1"/>
          <p:nvPr/>
        </p:nvSpPr>
        <p:spPr>
          <a:xfrm>
            <a:off x="11430000" y="3127505"/>
            <a:ext cx="1828800" cy="646331"/>
          </a:xfrm>
          <a:prstGeom prst="rect">
            <a:avLst/>
          </a:prstGeom>
          <a:solidFill>
            <a:schemeClr val="bg1"/>
          </a:solidFill>
        </p:spPr>
        <p:txBody>
          <a:bodyPr wrap="square" rtlCol="0">
            <a:spAutoFit/>
          </a:bodyPr>
          <a:lstStyle/>
          <a:p>
            <a:r>
              <a:rPr lang="en-US" dirty="0">
                <a:solidFill>
                  <a:srgbClr val="FF0000"/>
                </a:solidFill>
              </a:rPr>
              <a:t>1/31/25</a:t>
            </a:r>
          </a:p>
          <a:p>
            <a:endParaRPr lang="en-US" dirty="0">
              <a:solidFill>
                <a:srgbClr val="FF0000"/>
              </a:solidFill>
            </a:endParaRPr>
          </a:p>
        </p:txBody>
      </p:sp>
      <p:sp>
        <p:nvSpPr>
          <p:cNvPr id="39" name="TextBox 38">
            <a:extLst>
              <a:ext uri="{FF2B5EF4-FFF2-40B4-BE49-F238E27FC236}">
                <a16:creationId xmlns:a16="http://schemas.microsoft.com/office/drawing/2014/main" id="{5ED053EB-68E1-8782-B95E-99FAEFC10EB0}"/>
              </a:ext>
            </a:extLst>
          </p:cNvPr>
          <p:cNvSpPr txBox="1"/>
          <p:nvPr/>
        </p:nvSpPr>
        <p:spPr>
          <a:xfrm>
            <a:off x="13329856" y="3127505"/>
            <a:ext cx="3053144" cy="646331"/>
          </a:xfrm>
          <a:prstGeom prst="rect">
            <a:avLst/>
          </a:prstGeom>
          <a:solidFill>
            <a:schemeClr val="bg1"/>
          </a:solidFill>
        </p:spPr>
        <p:txBody>
          <a:bodyPr wrap="square" rtlCol="0">
            <a:spAutoFit/>
          </a:bodyPr>
          <a:lstStyle/>
          <a:p>
            <a:r>
              <a:rPr lang="en-US" dirty="0">
                <a:solidFill>
                  <a:srgbClr val="FF0000"/>
                </a:solidFill>
              </a:rPr>
              <a:t>Chase 8831</a:t>
            </a:r>
          </a:p>
          <a:p>
            <a:endParaRPr lang="en-US" dirty="0">
              <a:solidFill>
                <a:srgbClr val="FF0000"/>
              </a:solidFill>
            </a:endParaRPr>
          </a:p>
        </p:txBody>
      </p:sp>
      <p:sp>
        <p:nvSpPr>
          <p:cNvPr id="40" name="TextBox 39">
            <a:extLst>
              <a:ext uri="{FF2B5EF4-FFF2-40B4-BE49-F238E27FC236}">
                <a16:creationId xmlns:a16="http://schemas.microsoft.com/office/drawing/2014/main" id="{092E118D-C21C-C85B-209A-18A66689E55B}"/>
              </a:ext>
            </a:extLst>
          </p:cNvPr>
          <p:cNvSpPr txBox="1"/>
          <p:nvPr/>
        </p:nvSpPr>
        <p:spPr>
          <a:xfrm>
            <a:off x="1007227" y="3127505"/>
            <a:ext cx="3810000" cy="646331"/>
          </a:xfrm>
          <a:prstGeom prst="rect">
            <a:avLst/>
          </a:prstGeom>
          <a:solidFill>
            <a:schemeClr val="bg1"/>
          </a:solidFill>
        </p:spPr>
        <p:txBody>
          <a:bodyPr wrap="square" rtlCol="0">
            <a:spAutoFit/>
          </a:bodyPr>
          <a:lstStyle/>
          <a:p>
            <a:r>
              <a:rPr lang="en-US" dirty="0">
                <a:solidFill>
                  <a:srgbClr val="FF0000"/>
                </a:solidFill>
              </a:rPr>
              <a:t>George Snow Scholarship</a:t>
            </a:r>
          </a:p>
          <a:p>
            <a:endParaRPr lang="en-US" dirty="0">
              <a:solidFill>
                <a:srgbClr val="FF0000"/>
              </a:solidFill>
            </a:endParaRPr>
          </a:p>
        </p:txBody>
      </p:sp>
      <p:sp>
        <p:nvSpPr>
          <p:cNvPr id="41" name="TextBox 40">
            <a:extLst>
              <a:ext uri="{FF2B5EF4-FFF2-40B4-BE49-F238E27FC236}">
                <a16:creationId xmlns:a16="http://schemas.microsoft.com/office/drawing/2014/main" id="{439BC8A4-B657-5E78-4D27-D73F82988F82}"/>
              </a:ext>
            </a:extLst>
          </p:cNvPr>
          <p:cNvSpPr txBox="1"/>
          <p:nvPr/>
        </p:nvSpPr>
        <p:spPr>
          <a:xfrm>
            <a:off x="10102742" y="4154242"/>
            <a:ext cx="1327258" cy="369332"/>
          </a:xfrm>
          <a:prstGeom prst="rect">
            <a:avLst/>
          </a:prstGeom>
          <a:solidFill>
            <a:schemeClr val="bg1"/>
          </a:solidFill>
        </p:spPr>
        <p:txBody>
          <a:bodyPr wrap="square" rtlCol="0">
            <a:spAutoFit/>
          </a:bodyPr>
          <a:lstStyle/>
          <a:p>
            <a:r>
              <a:rPr lang="en-US" dirty="0">
                <a:solidFill>
                  <a:srgbClr val="FF0000"/>
                </a:solidFill>
              </a:rPr>
              <a:t>$30,000</a:t>
            </a:r>
          </a:p>
        </p:txBody>
      </p:sp>
      <p:sp>
        <p:nvSpPr>
          <p:cNvPr id="42" name="Oval 41">
            <a:extLst>
              <a:ext uri="{FF2B5EF4-FFF2-40B4-BE49-F238E27FC236}">
                <a16:creationId xmlns:a16="http://schemas.microsoft.com/office/drawing/2014/main" id="{1306C542-A6BA-4AC9-6AE6-2445643F0FA9}"/>
              </a:ext>
            </a:extLst>
          </p:cNvPr>
          <p:cNvSpPr/>
          <p:nvPr/>
        </p:nvSpPr>
        <p:spPr>
          <a:xfrm>
            <a:off x="9601198" y="3884863"/>
            <a:ext cx="2079811" cy="914400"/>
          </a:xfrm>
          <a:prstGeom prst="ellipse">
            <a:avLst/>
          </a:prstGeom>
          <a:noFill/>
          <a:ln w="666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9B548B0-1396-F31F-7B51-75BBB722924F}"/>
              </a:ext>
            </a:extLst>
          </p:cNvPr>
          <p:cNvSpPr txBox="1"/>
          <p:nvPr/>
        </p:nvSpPr>
        <p:spPr>
          <a:xfrm>
            <a:off x="985456" y="5732333"/>
            <a:ext cx="3810000" cy="369332"/>
          </a:xfrm>
          <a:prstGeom prst="rect">
            <a:avLst/>
          </a:prstGeom>
          <a:solidFill>
            <a:schemeClr val="bg1"/>
          </a:solidFill>
        </p:spPr>
        <p:txBody>
          <a:bodyPr wrap="square" rtlCol="0">
            <a:spAutoFit/>
          </a:bodyPr>
          <a:lstStyle/>
          <a:p>
            <a:r>
              <a:rPr lang="en-US" dirty="0">
                <a:solidFill>
                  <a:srgbClr val="FF0000"/>
                </a:solidFill>
              </a:rPr>
              <a:t>George Snow Scholarship</a:t>
            </a:r>
          </a:p>
        </p:txBody>
      </p:sp>
      <p:sp>
        <p:nvSpPr>
          <p:cNvPr id="44" name="TextBox 43">
            <a:extLst>
              <a:ext uri="{FF2B5EF4-FFF2-40B4-BE49-F238E27FC236}">
                <a16:creationId xmlns:a16="http://schemas.microsoft.com/office/drawing/2014/main" id="{580DA9C3-E9E9-D325-AA7E-2C7A39E1625A}"/>
              </a:ext>
            </a:extLst>
          </p:cNvPr>
          <p:cNvSpPr txBox="1"/>
          <p:nvPr/>
        </p:nvSpPr>
        <p:spPr>
          <a:xfrm>
            <a:off x="9121588" y="5686167"/>
            <a:ext cx="2079812" cy="369332"/>
          </a:xfrm>
          <a:prstGeom prst="rect">
            <a:avLst/>
          </a:prstGeom>
          <a:solidFill>
            <a:schemeClr val="bg1"/>
          </a:solidFill>
        </p:spPr>
        <p:txBody>
          <a:bodyPr wrap="square" rtlCol="0">
            <a:spAutoFit/>
          </a:bodyPr>
          <a:lstStyle/>
          <a:p>
            <a:r>
              <a:rPr lang="en-US" dirty="0">
                <a:solidFill>
                  <a:srgbClr val="FF0000"/>
                </a:solidFill>
              </a:rPr>
              <a:t>$15,000</a:t>
            </a:r>
          </a:p>
        </p:txBody>
      </p:sp>
      <p:sp>
        <p:nvSpPr>
          <p:cNvPr id="45" name="TextBox 44">
            <a:extLst>
              <a:ext uri="{FF2B5EF4-FFF2-40B4-BE49-F238E27FC236}">
                <a16:creationId xmlns:a16="http://schemas.microsoft.com/office/drawing/2014/main" id="{3876092B-F908-54ED-2E69-682701E0AB9B}"/>
              </a:ext>
            </a:extLst>
          </p:cNvPr>
          <p:cNvSpPr txBox="1"/>
          <p:nvPr/>
        </p:nvSpPr>
        <p:spPr>
          <a:xfrm>
            <a:off x="9112142" y="6006362"/>
            <a:ext cx="2079812" cy="369332"/>
          </a:xfrm>
          <a:prstGeom prst="rect">
            <a:avLst/>
          </a:prstGeom>
          <a:solidFill>
            <a:schemeClr val="bg1"/>
          </a:solidFill>
        </p:spPr>
        <p:txBody>
          <a:bodyPr wrap="square" rtlCol="0">
            <a:spAutoFit/>
          </a:bodyPr>
          <a:lstStyle/>
          <a:p>
            <a:r>
              <a:rPr lang="en-US" dirty="0">
                <a:solidFill>
                  <a:srgbClr val="FF0000"/>
                </a:solidFill>
              </a:rPr>
              <a:t>$15,000</a:t>
            </a:r>
          </a:p>
        </p:txBody>
      </p:sp>
      <p:sp>
        <p:nvSpPr>
          <p:cNvPr id="46" name="TextBox 45">
            <a:extLst>
              <a:ext uri="{FF2B5EF4-FFF2-40B4-BE49-F238E27FC236}">
                <a16:creationId xmlns:a16="http://schemas.microsoft.com/office/drawing/2014/main" id="{ABFE5675-C9D2-343D-2C3D-9F1D24C0F0FC}"/>
              </a:ext>
            </a:extLst>
          </p:cNvPr>
          <p:cNvSpPr txBox="1"/>
          <p:nvPr/>
        </p:nvSpPr>
        <p:spPr>
          <a:xfrm>
            <a:off x="994902" y="6061036"/>
            <a:ext cx="3810000" cy="369332"/>
          </a:xfrm>
          <a:prstGeom prst="rect">
            <a:avLst/>
          </a:prstGeom>
          <a:solidFill>
            <a:schemeClr val="bg1"/>
          </a:solidFill>
        </p:spPr>
        <p:txBody>
          <a:bodyPr wrap="square" rtlCol="0">
            <a:spAutoFit/>
          </a:bodyPr>
          <a:lstStyle/>
          <a:p>
            <a:r>
              <a:rPr lang="en-US" dirty="0">
                <a:solidFill>
                  <a:srgbClr val="FF0000"/>
                </a:solidFill>
              </a:rPr>
              <a:t>George Snow Scholarship</a:t>
            </a:r>
          </a:p>
        </p:txBody>
      </p:sp>
    </p:spTree>
    <p:extLst>
      <p:ext uri="{BB962C8B-B14F-4D97-AF65-F5344CB8AC3E}">
        <p14:creationId xmlns:p14="http://schemas.microsoft.com/office/powerpoint/2010/main" val="27826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a:p>
        </p:txBody>
      </p:sp>
      <p:sp>
        <p:nvSpPr>
          <p:cNvPr id="3" name="Freeform 3"/>
          <p:cNvSpPr/>
          <p:nvPr/>
        </p:nvSpPr>
        <p:spPr>
          <a:xfrm>
            <a:off x="-3668706" y="4025390"/>
            <a:ext cx="24370316" cy="13352902"/>
          </a:xfrm>
          <a:custGeom>
            <a:avLst/>
            <a:gdLst/>
            <a:ahLst/>
            <a:cxnLst/>
            <a:rect l="l" t="t" r="r" b="b"/>
            <a:pathLst>
              <a:path w="24370316" h="13352902">
                <a:moveTo>
                  <a:pt x="0" y="0"/>
                </a:moveTo>
                <a:lnTo>
                  <a:pt x="24370316" y="0"/>
                </a:lnTo>
                <a:lnTo>
                  <a:pt x="24370316" y="13352902"/>
                </a:lnTo>
                <a:lnTo>
                  <a:pt x="0" y="13352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399298" y="956637"/>
            <a:ext cx="7489403" cy="1056058"/>
          </a:xfrm>
          <a:prstGeom prst="rect">
            <a:avLst/>
          </a:prstGeom>
        </p:spPr>
        <p:txBody>
          <a:bodyPr wrap="square" lIns="0" tIns="0" rIns="0" bIns="0" rtlCol="0" anchor="t">
            <a:spAutoFit/>
          </a:bodyPr>
          <a:lstStyle/>
          <a:p>
            <a:pPr algn="ctr">
              <a:lnSpc>
                <a:spcPts val="8136"/>
              </a:lnSpc>
              <a:spcBef>
                <a:spcPct val="0"/>
              </a:spcBef>
            </a:pPr>
            <a:r>
              <a:rPr lang="en-US" sz="7200" spc="-252" dirty="0">
                <a:solidFill>
                  <a:srgbClr val="60AA82"/>
                </a:solidFill>
                <a:latin typeface="Agrandir Bold"/>
              </a:rPr>
              <a:t>Congratulations!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4"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dirty="0"/>
          </a:p>
        </p:txBody>
      </p:sp>
      <p:sp>
        <p:nvSpPr>
          <p:cNvPr id="7" name="TextBox 7"/>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3</a:t>
            </a:r>
            <a:r>
              <a:rPr lang="en-US" sz="6000" spc="-252" dirty="0">
                <a:latin typeface="Agrandir Bold"/>
              </a:rPr>
              <a:t>:</a:t>
            </a:r>
          </a:p>
        </p:txBody>
      </p:sp>
      <p:sp>
        <p:nvSpPr>
          <p:cNvPr id="9" name="TextBox 3">
            <a:extLst>
              <a:ext uri="{FF2B5EF4-FFF2-40B4-BE49-F238E27FC236}">
                <a16:creationId xmlns:a16="http://schemas.microsoft.com/office/drawing/2014/main" id="{D95609F3-A466-B7D1-46BC-9CAEDA362CA7}"/>
              </a:ext>
            </a:extLst>
          </p:cNvPr>
          <p:cNvSpPr txBox="1"/>
          <p:nvPr/>
        </p:nvSpPr>
        <p:spPr>
          <a:xfrm>
            <a:off x="3048000" y="571500"/>
            <a:ext cx="103632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Complete Overall Expense Tab</a:t>
            </a:r>
          </a:p>
        </p:txBody>
      </p:sp>
      <p:pic>
        <p:nvPicPr>
          <p:cNvPr id="4" name="Picture 3" descr="A table with numbers and symbols&#10;&#10;Description automatically generated">
            <a:extLst>
              <a:ext uri="{FF2B5EF4-FFF2-40B4-BE49-F238E27FC236}">
                <a16:creationId xmlns:a16="http://schemas.microsoft.com/office/drawing/2014/main" id="{E307FB87-026D-A86E-83F3-A31C8E802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952611"/>
            <a:ext cx="12344400" cy="4974609"/>
          </a:xfrm>
          <a:prstGeom prst="rect">
            <a:avLst/>
          </a:prstGeom>
        </p:spPr>
      </p:pic>
      <p:sp>
        <p:nvSpPr>
          <p:cNvPr id="5" name="TextBox 4">
            <a:extLst>
              <a:ext uri="{FF2B5EF4-FFF2-40B4-BE49-F238E27FC236}">
                <a16:creationId xmlns:a16="http://schemas.microsoft.com/office/drawing/2014/main" id="{068D818B-8738-E0F6-C7F9-B98FD975DB6F}"/>
              </a:ext>
            </a:extLst>
          </p:cNvPr>
          <p:cNvSpPr txBox="1"/>
          <p:nvPr/>
        </p:nvSpPr>
        <p:spPr>
          <a:xfrm>
            <a:off x="7816742" y="6374368"/>
            <a:ext cx="1936858" cy="369332"/>
          </a:xfrm>
          <a:prstGeom prst="rect">
            <a:avLst/>
          </a:prstGeom>
          <a:solidFill>
            <a:schemeClr val="bg1"/>
          </a:solidFill>
        </p:spPr>
        <p:txBody>
          <a:bodyPr wrap="square" rtlCol="0">
            <a:spAutoFit/>
          </a:bodyPr>
          <a:lstStyle/>
          <a:p>
            <a:endParaRPr lang="en-US" dirty="0">
              <a:solidFill>
                <a:srgbClr val="FF0000"/>
              </a:solidFill>
            </a:endParaRPr>
          </a:p>
        </p:txBody>
      </p:sp>
      <p:sp>
        <p:nvSpPr>
          <p:cNvPr id="6" name="TextBox 5">
            <a:extLst>
              <a:ext uri="{FF2B5EF4-FFF2-40B4-BE49-F238E27FC236}">
                <a16:creationId xmlns:a16="http://schemas.microsoft.com/office/drawing/2014/main" id="{850CA90C-FD9D-231F-6704-6558536915FD}"/>
              </a:ext>
            </a:extLst>
          </p:cNvPr>
          <p:cNvSpPr txBox="1"/>
          <p:nvPr/>
        </p:nvSpPr>
        <p:spPr>
          <a:xfrm>
            <a:off x="10394290" y="6374368"/>
            <a:ext cx="1936858" cy="369332"/>
          </a:xfrm>
          <a:prstGeom prst="rect">
            <a:avLst/>
          </a:prstGeom>
          <a:solidFill>
            <a:schemeClr val="bg1"/>
          </a:solidFill>
        </p:spPr>
        <p:txBody>
          <a:bodyPr wrap="square" rtlCol="0">
            <a:spAutoFit/>
          </a:bodyPr>
          <a:lstStyle/>
          <a:p>
            <a:endParaRPr lang="en-US" dirty="0">
              <a:solidFill>
                <a:srgbClr val="FF0000"/>
              </a:solidFill>
            </a:endParaRPr>
          </a:p>
        </p:txBody>
      </p:sp>
      <p:sp>
        <p:nvSpPr>
          <p:cNvPr id="8" name="TextBox 7">
            <a:extLst>
              <a:ext uri="{FF2B5EF4-FFF2-40B4-BE49-F238E27FC236}">
                <a16:creationId xmlns:a16="http://schemas.microsoft.com/office/drawing/2014/main" id="{75C9E888-1773-0332-77FF-CFBF12564E01}"/>
              </a:ext>
            </a:extLst>
          </p:cNvPr>
          <p:cNvSpPr txBox="1"/>
          <p:nvPr/>
        </p:nvSpPr>
        <p:spPr>
          <a:xfrm>
            <a:off x="12954000" y="6362700"/>
            <a:ext cx="1949342" cy="381000"/>
          </a:xfrm>
          <a:prstGeom prst="rect">
            <a:avLst/>
          </a:prstGeom>
          <a:solidFill>
            <a:schemeClr val="bg1"/>
          </a:solidFill>
        </p:spPr>
        <p:txBody>
          <a:bodyPr wrap="square" rtlCol="0">
            <a:spAutoFit/>
          </a:bodyPr>
          <a:lstStyle/>
          <a:p>
            <a:endParaRPr lang="en-US" dirty="0">
              <a:solidFill>
                <a:srgbClr val="FF0000"/>
              </a:solidFill>
            </a:endParaRPr>
          </a:p>
        </p:txBody>
      </p:sp>
      <p:sp>
        <p:nvSpPr>
          <p:cNvPr id="11" name="Oval 10">
            <a:extLst>
              <a:ext uri="{FF2B5EF4-FFF2-40B4-BE49-F238E27FC236}">
                <a16:creationId xmlns:a16="http://schemas.microsoft.com/office/drawing/2014/main" id="{CAAE9F9C-F6B3-8244-5EA8-9EF86D9C27F8}"/>
              </a:ext>
            </a:extLst>
          </p:cNvPr>
          <p:cNvSpPr/>
          <p:nvPr/>
        </p:nvSpPr>
        <p:spPr>
          <a:xfrm>
            <a:off x="12499957" y="5228686"/>
            <a:ext cx="2822869" cy="1478920"/>
          </a:xfrm>
          <a:prstGeom prst="ellipse">
            <a:avLst/>
          </a:prstGeom>
          <a:noFill/>
          <a:ln w="666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5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4"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dirty="0"/>
          </a:p>
        </p:txBody>
      </p:sp>
      <p:sp>
        <p:nvSpPr>
          <p:cNvPr id="7" name="TextBox 7"/>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3</a:t>
            </a:r>
            <a:r>
              <a:rPr lang="en-US" sz="6000" spc="-252" dirty="0">
                <a:latin typeface="Agrandir Bold"/>
              </a:rPr>
              <a:t>:</a:t>
            </a:r>
          </a:p>
        </p:txBody>
      </p:sp>
      <p:pic>
        <p:nvPicPr>
          <p:cNvPr id="4" name="Picture 3" descr="A table with numbers and symbols&#10;&#10;Description automatically generated">
            <a:extLst>
              <a:ext uri="{FF2B5EF4-FFF2-40B4-BE49-F238E27FC236}">
                <a16:creationId xmlns:a16="http://schemas.microsoft.com/office/drawing/2014/main" id="{E307FB87-026D-A86E-83F3-A31C8E802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952611"/>
            <a:ext cx="12344400" cy="4974609"/>
          </a:xfrm>
          <a:prstGeom prst="rect">
            <a:avLst/>
          </a:prstGeom>
        </p:spPr>
      </p:pic>
      <p:sp>
        <p:nvSpPr>
          <p:cNvPr id="10" name="TextBox 3">
            <a:extLst>
              <a:ext uri="{FF2B5EF4-FFF2-40B4-BE49-F238E27FC236}">
                <a16:creationId xmlns:a16="http://schemas.microsoft.com/office/drawing/2014/main" id="{BDC47D27-98B2-6A8A-7C22-35EDD9091B5E}"/>
              </a:ext>
            </a:extLst>
          </p:cNvPr>
          <p:cNvSpPr txBox="1"/>
          <p:nvPr/>
        </p:nvSpPr>
        <p:spPr>
          <a:xfrm>
            <a:off x="3048000" y="571500"/>
            <a:ext cx="103632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Complete Overall Expense Tab</a:t>
            </a:r>
          </a:p>
        </p:txBody>
      </p:sp>
    </p:spTree>
    <p:extLst>
      <p:ext uri="{BB962C8B-B14F-4D97-AF65-F5344CB8AC3E}">
        <p14:creationId xmlns:p14="http://schemas.microsoft.com/office/powerpoint/2010/main" val="1830842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dirty="0"/>
          </a:p>
        </p:txBody>
      </p:sp>
      <p:sp>
        <p:nvSpPr>
          <p:cNvPr id="7" name="TextBox 7"/>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3</a:t>
            </a:r>
            <a:r>
              <a:rPr lang="en-US" sz="6000" spc="-252" dirty="0">
                <a:latin typeface="Agrandir Bold"/>
              </a:rPr>
              <a:t>:</a:t>
            </a:r>
          </a:p>
        </p:txBody>
      </p:sp>
      <p:pic>
        <p:nvPicPr>
          <p:cNvPr id="4" name="Picture 3" descr="A table with numbers and symbols&#10;&#10;Description automatically generated">
            <a:extLst>
              <a:ext uri="{FF2B5EF4-FFF2-40B4-BE49-F238E27FC236}">
                <a16:creationId xmlns:a16="http://schemas.microsoft.com/office/drawing/2014/main" id="{E307FB87-026D-A86E-83F3-A31C8E802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952611"/>
            <a:ext cx="12344400" cy="4974609"/>
          </a:xfrm>
          <a:prstGeom prst="rect">
            <a:avLst/>
          </a:prstGeom>
        </p:spPr>
      </p:pic>
      <p:sp>
        <p:nvSpPr>
          <p:cNvPr id="3" name="TextBox 2">
            <a:extLst>
              <a:ext uri="{FF2B5EF4-FFF2-40B4-BE49-F238E27FC236}">
                <a16:creationId xmlns:a16="http://schemas.microsoft.com/office/drawing/2014/main" id="{05C00F31-D232-C28E-CD59-8583C1437B6B}"/>
              </a:ext>
            </a:extLst>
          </p:cNvPr>
          <p:cNvSpPr txBox="1"/>
          <p:nvPr/>
        </p:nvSpPr>
        <p:spPr>
          <a:xfrm>
            <a:off x="7816742" y="6374368"/>
            <a:ext cx="1936858" cy="369332"/>
          </a:xfrm>
          <a:prstGeom prst="rect">
            <a:avLst/>
          </a:prstGeom>
          <a:solidFill>
            <a:schemeClr val="bg1"/>
          </a:solidFill>
        </p:spPr>
        <p:txBody>
          <a:bodyPr wrap="square" rtlCol="0">
            <a:spAutoFit/>
          </a:bodyPr>
          <a:lstStyle/>
          <a:p>
            <a:endParaRPr lang="en-US" dirty="0">
              <a:solidFill>
                <a:srgbClr val="FF0000"/>
              </a:solidFill>
            </a:endParaRPr>
          </a:p>
        </p:txBody>
      </p:sp>
      <p:sp>
        <p:nvSpPr>
          <p:cNvPr id="5" name="TextBox 4">
            <a:extLst>
              <a:ext uri="{FF2B5EF4-FFF2-40B4-BE49-F238E27FC236}">
                <a16:creationId xmlns:a16="http://schemas.microsoft.com/office/drawing/2014/main" id="{53FA88F5-15FD-C199-A3F4-C571B08555AB}"/>
              </a:ext>
            </a:extLst>
          </p:cNvPr>
          <p:cNvSpPr txBox="1"/>
          <p:nvPr/>
        </p:nvSpPr>
        <p:spPr>
          <a:xfrm>
            <a:off x="10394290" y="6374368"/>
            <a:ext cx="1936858" cy="369332"/>
          </a:xfrm>
          <a:prstGeom prst="rect">
            <a:avLst/>
          </a:prstGeom>
          <a:solidFill>
            <a:schemeClr val="bg1"/>
          </a:solidFill>
        </p:spPr>
        <p:txBody>
          <a:bodyPr wrap="square" rtlCol="0">
            <a:spAutoFit/>
          </a:bodyPr>
          <a:lstStyle/>
          <a:p>
            <a:endParaRPr lang="en-US" dirty="0">
              <a:solidFill>
                <a:srgbClr val="FF0000"/>
              </a:solidFill>
            </a:endParaRPr>
          </a:p>
        </p:txBody>
      </p:sp>
      <p:sp>
        <p:nvSpPr>
          <p:cNvPr id="8" name="TextBox 7">
            <a:extLst>
              <a:ext uri="{FF2B5EF4-FFF2-40B4-BE49-F238E27FC236}">
                <a16:creationId xmlns:a16="http://schemas.microsoft.com/office/drawing/2014/main" id="{5157B7CF-CB5F-D67A-3D77-026271739E27}"/>
              </a:ext>
            </a:extLst>
          </p:cNvPr>
          <p:cNvSpPr txBox="1"/>
          <p:nvPr/>
        </p:nvSpPr>
        <p:spPr>
          <a:xfrm>
            <a:off x="10394290" y="3263325"/>
            <a:ext cx="1936858" cy="584775"/>
          </a:xfrm>
          <a:prstGeom prst="rect">
            <a:avLst/>
          </a:prstGeom>
          <a:solidFill>
            <a:schemeClr val="bg1"/>
          </a:solidFill>
        </p:spPr>
        <p:txBody>
          <a:bodyPr wrap="square" rtlCol="0">
            <a:spAutoFit/>
          </a:bodyPr>
          <a:lstStyle/>
          <a:p>
            <a:r>
              <a:rPr lang="en-US" sz="3200" b="1" dirty="0">
                <a:solidFill>
                  <a:srgbClr val="FF0000"/>
                </a:solidFill>
              </a:rPr>
              <a:t>$2,000</a:t>
            </a:r>
          </a:p>
        </p:txBody>
      </p:sp>
      <p:sp>
        <p:nvSpPr>
          <p:cNvPr id="16" name="TextBox 15">
            <a:extLst>
              <a:ext uri="{FF2B5EF4-FFF2-40B4-BE49-F238E27FC236}">
                <a16:creationId xmlns:a16="http://schemas.microsoft.com/office/drawing/2014/main" id="{4F9A480E-352F-5360-87BC-DCF6256E20D2}"/>
              </a:ext>
            </a:extLst>
          </p:cNvPr>
          <p:cNvSpPr txBox="1"/>
          <p:nvPr/>
        </p:nvSpPr>
        <p:spPr>
          <a:xfrm>
            <a:off x="12702844" y="6374368"/>
            <a:ext cx="2200497" cy="369332"/>
          </a:xfrm>
          <a:prstGeom prst="rect">
            <a:avLst/>
          </a:prstGeom>
          <a:solidFill>
            <a:schemeClr val="bg1"/>
          </a:solidFill>
        </p:spPr>
        <p:txBody>
          <a:bodyPr wrap="square" rtlCol="0">
            <a:spAutoFit/>
          </a:bodyPr>
          <a:lstStyle/>
          <a:p>
            <a:endParaRPr lang="en-US" dirty="0">
              <a:solidFill>
                <a:srgbClr val="FF0000"/>
              </a:solidFill>
            </a:endParaRPr>
          </a:p>
        </p:txBody>
      </p:sp>
      <p:sp>
        <p:nvSpPr>
          <p:cNvPr id="18" name="TextBox 17">
            <a:extLst>
              <a:ext uri="{FF2B5EF4-FFF2-40B4-BE49-F238E27FC236}">
                <a16:creationId xmlns:a16="http://schemas.microsoft.com/office/drawing/2014/main" id="{8048D4D1-74F3-9C39-9D0C-EE20F31FFAB2}"/>
              </a:ext>
            </a:extLst>
          </p:cNvPr>
          <p:cNvSpPr txBox="1"/>
          <p:nvPr/>
        </p:nvSpPr>
        <p:spPr>
          <a:xfrm>
            <a:off x="12928600" y="3263325"/>
            <a:ext cx="1936858" cy="584775"/>
          </a:xfrm>
          <a:prstGeom prst="rect">
            <a:avLst/>
          </a:prstGeom>
          <a:solidFill>
            <a:schemeClr val="bg1"/>
          </a:solidFill>
        </p:spPr>
        <p:txBody>
          <a:bodyPr wrap="square" rtlCol="0">
            <a:spAutoFit/>
          </a:bodyPr>
          <a:lstStyle/>
          <a:p>
            <a:r>
              <a:rPr lang="en-US" sz="3200" b="1" dirty="0">
                <a:solidFill>
                  <a:srgbClr val="FF0000"/>
                </a:solidFill>
              </a:rPr>
              <a:t>$24,000</a:t>
            </a:r>
          </a:p>
        </p:txBody>
      </p:sp>
      <p:sp>
        <p:nvSpPr>
          <p:cNvPr id="19" name="TextBox 18">
            <a:extLst>
              <a:ext uri="{FF2B5EF4-FFF2-40B4-BE49-F238E27FC236}">
                <a16:creationId xmlns:a16="http://schemas.microsoft.com/office/drawing/2014/main" id="{E4505995-8264-23A0-7921-AD914D3074ED}"/>
              </a:ext>
            </a:extLst>
          </p:cNvPr>
          <p:cNvSpPr txBox="1"/>
          <p:nvPr/>
        </p:nvSpPr>
        <p:spPr>
          <a:xfrm>
            <a:off x="10394290" y="3830231"/>
            <a:ext cx="1936858" cy="523220"/>
          </a:xfrm>
          <a:prstGeom prst="rect">
            <a:avLst/>
          </a:prstGeom>
          <a:solidFill>
            <a:schemeClr val="bg1"/>
          </a:solidFill>
        </p:spPr>
        <p:txBody>
          <a:bodyPr wrap="square" rtlCol="0">
            <a:spAutoFit/>
          </a:bodyPr>
          <a:lstStyle/>
          <a:p>
            <a:r>
              <a:rPr lang="en-US" sz="2800" dirty="0">
                <a:solidFill>
                  <a:srgbClr val="FF0000"/>
                </a:solidFill>
              </a:rPr>
              <a:t>15%</a:t>
            </a:r>
          </a:p>
        </p:txBody>
      </p:sp>
      <p:sp>
        <p:nvSpPr>
          <p:cNvPr id="20" name="TextBox 19">
            <a:extLst>
              <a:ext uri="{FF2B5EF4-FFF2-40B4-BE49-F238E27FC236}">
                <a16:creationId xmlns:a16="http://schemas.microsoft.com/office/drawing/2014/main" id="{E88CA8A3-E749-29C0-FEE8-5297781E265C}"/>
              </a:ext>
            </a:extLst>
          </p:cNvPr>
          <p:cNvSpPr txBox="1"/>
          <p:nvPr/>
        </p:nvSpPr>
        <p:spPr>
          <a:xfrm>
            <a:off x="10419690" y="4483316"/>
            <a:ext cx="1936858" cy="584775"/>
          </a:xfrm>
          <a:prstGeom prst="rect">
            <a:avLst/>
          </a:prstGeom>
          <a:solidFill>
            <a:schemeClr val="bg1"/>
          </a:solidFill>
        </p:spPr>
        <p:txBody>
          <a:bodyPr wrap="square" rtlCol="0">
            <a:spAutoFit/>
          </a:bodyPr>
          <a:lstStyle/>
          <a:p>
            <a:r>
              <a:rPr lang="en-US" sz="3200" b="1" dirty="0">
                <a:solidFill>
                  <a:srgbClr val="FF0000"/>
                </a:solidFill>
              </a:rPr>
              <a:t>$1,700</a:t>
            </a:r>
          </a:p>
        </p:txBody>
      </p:sp>
      <p:sp>
        <p:nvSpPr>
          <p:cNvPr id="21" name="TextBox 20">
            <a:extLst>
              <a:ext uri="{FF2B5EF4-FFF2-40B4-BE49-F238E27FC236}">
                <a16:creationId xmlns:a16="http://schemas.microsoft.com/office/drawing/2014/main" id="{CD0DA342-43B8-98F8-C355-F8541B40437D}"/>
              </a:ext>
            </a:extLst>
          </p:cNvPr>
          <p:cNvSpPr txBox="1"/>
          <p:nvPr/>
        </p:nvSpPr>
        <p:spPr>
          <a:xfrm>
            <a:off x="12966484" y="4445118"/>
            <a:ext cx="1936858" cy="584775"/>
          </a:xfrm>
          <a:prstGeom prst="rect">
            <a:avLst/>
          </a:prstGeom>
          <a:solidFill>
            <a:schemeClr val="bg1"/>
          </a:solidFill>
        </p:spPr>
        <p:txBody>
          <a:bodyPr wrap="square" rtlCol="0">
            <a:spAutoFit/>
          </a:bodyPr>
          <a:lstStyle/>
          <a:p>
            <a:r>
              <a:rPr lang="en-US" sz="3200" b="1" dirty="0">
                <a:solidFill>
                  <a:srgbClr val="FF0000"/>
                </a:solidFill>
              </a:rPr>
              <a:t>$20,400</a:t>
            </a:r>
          </a:p>
        </p:txBody>
      </p:sp>
      <p:sp>
        <p:nvSpPr>
          <p:cNvPr id="22" name="TextBox 21">
            <a:extLst>
              <a:ext uri="{FF2B5EF4-FFF2-40B4-BE49-F238E27FC236}">
                <a16:creationId xmlns:a16="http://schemas.microsoft.com/office/drawing/2014/main" id="{645F0F1E-BA37-05B3-BBC9-3160A32D07E0}"/>
              </a:ext>
            </a:extLst>
          </p:cNvPr>
          <p:cNvSpPr txBox="1"/>
          <p:nvPr/>
        </p:nvSpPr>
        <p:spPr>
          <a:xfrm>
            <a:off x="10376452" y="6291590"/>
            <a:ext cx="1936858" cy="584775"/>
          </a:xfrm>
          <a:prstGeom prst="rect">
            <a:avLst/>
          </a:prstGeom>
          <a:solidFill>
            <a:schemeClr val="bg1"/>
          </a:solidFill>
        </p:spPr>
        <p:txBody>
          <a:bodyPr wrap="square" rtlCol="0">
            <a:spAutoFit/>
          </a:bodyPr>
          <a:lstStyle/>
          <a:p>
            <a:r>
              <a:rPr lang="en-US" sz="3200" b="1" dirty="0">
                <a:solidFill>
                  <a:srgbClr val="FF0000"/>
                </a:solidFill>
              </a:rPr>
              <a:t>$4,200</a:t>
            </a:r>
          </a:p>
        </p:txBody>
      </p:sp>
      <p:sp>
        <p:nvSpPr>
          <p:cNvPr id="23" name="TextBox 22">
            <a:extLst>
              <a:ext uri="{FF2B5EF4-FFF2-40B4-BE49-F238E27FC236}">
                <a16:creationId xmlns:a16="http://schemas.microsoft.com/office/drawing/2014/main" id="{AC52BF5E-E986-22C7-AF40-D8BF16EB5327}"/>
              </a:ext>
            </a:extLst>
          </p:cNvPr>
          <p:cNvSpPr txBox="1"/>
          <p:nvPr/>
        </p:nvSpPr>
        <p:spPr>
          <a:xfrm>
            <a:off x="12928600" y="6287155"/>
            <a:ext cx="1936858" cy="584775"/>
          </a:xfrm>
          <a:prstGeom prst="rect">
            <a:avLst/>
          </a:prstGeom>
          <a:solidFill>
            <a:schemeClr val="bg1"/>
          </a:solidFill>
        </p:spPr>
        <p:txBody>
          <a:bodyPr wrap="square" rtlCol="0">
            <a:spAutoFit/>
          </a:bodyPr>
          <a:lstStyle/>
          <a:p>
            <a:r>
              <a:rPr lang="en-US" sz="3200" b="1" dirty="0">
                <a:solidFill>
                  <a:srgbClr val="FF0000"/>
                </a:solidFill>
              </a:rPr>
              <a:t>$50,400</a:t>
            </a:r>
          </a:p>
        </p:txBody>
      </p:sp>
      <p:sp>
        <p:nvSpPr>
          <p:cNvPr id="25" name="TextBox 3">
            <a:extLst>
              <a:ext uri="{FF2B5EF4-FFF2-40B4-BE49-F238E27FC236}">
                <a16:creationId xmlns:a16="http://schemas.microsoft.com/office/drawing/2014/main" id="{792449CB-C806-D059-11F2-19FD5E28C7BD}"/>
              </a:ext>
            </a:extLst>
          </p:cNvPr>
          <p:cNvSpPr txBox="1"/>
          <p:nvPr/>
        </p:nvSpPr>
        <p:spPr>
          <a:xfrm>
            <a:off x="3048000" y="571500"/>
            <a:ext cx="103632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Complete Overall Expense Tab</a:t>
            </a:r>
          </a:p>
        </p:txBody>
      </p:sp>
    </p:spTree>
    <p:extLst>
      <p:ext uri="{BB962C8B-B14F-4D97-AF65-F5344CB8AC3E}">
        <p14:creationId xmlns:p14="http://schemas.microsoft.com/office/powerpoint/2010/main" val="16265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dirty="0"/>
          </a:p>
        </p:txBody>
      </p:sp>
      <p:sp>
        <p:nvSpPr>
          <p:cNvPr id="7" name="TextBox 7"/>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3</a:t>
            </a:r>
            <a:r>
              <a:rPr lang="en-US" sz="6000" spc="-252" dirty="0">
                <a:latin typeface="Agrandir Bold"/>
              </a:rPr>
              <a:t>:</a:t>
            </a:r>
          </a:p>
        </p:txBody>
      </p:sp>
      <p:sp>
        <p:nvSpPr>
          <p:cNvPr id="6" name="Freeform 6">
            <a:extLst>
              <a:ext uri="{FF2B5EF4-FFF2-40B4-BE49-F238E27FC236}">
                <a16:creationId xmlns:a16="http://schemas.microsoft.com/office/drawing/2014/main" id="{D83CF5FA-C4B2-9171-4B4F-C52C20DAC80F}"/>
              </a:ext>
            </a:extLst>
          </p:cNvPr>
          <p:cNvSpPr/>
          <p:nvPr/>
        </p:nvSpPr>
        <p:spPr>
          <a:xfrm>
            <a:off x="6477000" y="1394802"/>
            <a:ext cx="10515600" cy="15371895"/>
          </a:xfrm>
          <a:custGeom>
            <a:avLst/>
            <a:gdLst/>
            <a:ahLst/>
            <a:cxnLst/>
            <a:rect l="l" t="t" r="r" b="b"/>
            <a:pathLst>
              <a:path w="6452916" h="9432990">
                <a:moveTo>
                  <a:pt x="0" y="0"/>
                </a:moveTo>
                <a:lnTo>
                  <a:pt x="6452916" y="0"/>
                </a:lnTo>
                <a:lnTo>
                  <a:pt x="6452916" y="9432990"/>
                </a:lnTo>
                <a:lnTo>
                  <a:pt x="0" y="9432990"/>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11" name="TextBox 13">
            <a:extLst>
              <a:ext uri="{FF2B5EF4-FFF2-40B4-BE49-F238E27FC236}">
                <a16:creationId xmlns:a16="http://schemas.microsoft.com/office/drawing/2014/main" id="{44E0097D-1117-A725-2494-452ED3468B43}"/>
              </a:ext>
            </a:extLst>
          </p:cNvPr>
          <p:cNvSpPr txBox="1"/>
          <p:nvPr/>
        </p:nvSpPr>
        <p:spPr>
          <a:xfrm>
            <a:off x="3363686" y="7353300"/>
            <a:ext cx="2263148" cy="843153"/>
          </a:xfrm>
          <a:prstGeom prst="rect">
            <a:avLst/>
          </a:prstGeom>
        </p:spPr>
        <p:txBody>
          <a:bodyPr lIns="0" tIns="0" rIns="0" bIns="0" rtlCol="0" anchor="t">
            <a:spAutoFit/>
          </a:bodyPr>
          <a:lstStyle/>
          <a:p>
            <a:pPr marL="0" lvl="0" indent="0" algn="l">
              <a:lnSpc>
                <a:spcPts val="3051"/>
              </a:lnSpc>
            </a:pPr>
            <a:r>
              <a:rPr lang="en-US" sz="2700" spc="-94" dirty="0">
                <a:solidFill>
                  <a:srgbClr val="010101"/>
                </a:solidFill>
                <a:latin typeface="Agrandir Bold"/>
              </a:rPr>
              <a:t>Annual Amount</a:t>
            </a:r>
          </a:p>
        </p:txBody>
      </p:sp>
      <p:sp>
        <p:nvSpPr>
          <p:cNvPr id="12" name="Freeform 14">
            <a:extLst>
              <a:ext uri="{FF2B5EF4-FFF2-40B4-BE49-F238E27FC236}">
                <a16:creationId xmlns:a16="http://schemas.microsoft.com/office/drawing/2014/main" id="{6D1AB2BB-3CB0-F10A-3EA4-23DC665C5DDA}"/>
              </a:ext>
            </a:extLst>
          </p:cNvPr>
          <p:cNvSpPr/>
          <p:nvPr/>
        </p:nvSpPr>
        <p:spPr>
          <a:xfrm>
            <a:off x="4571460" y="7410450"/>
            <a:ext cx="1497341" cy="452946"/>
          </a:xfrm>
          <a:custGeom>
            <a:avLst/>
            <a:gdLst/>
            <a:ahLst/>
            <a:cxnLst/>
            <a:rect l="l" t="t" r="r" b="b"/>
            <a:pathLst>
              <a:path w="1497341" h="452946">
                <a:moveTo>
                  <a:pt x="0" y="0"/>
                </a:moveTo>
                <a:lnTo>
                  <a:pt x="1497341" y="0"/>
                </a:lnTo>
                <a:lnTo>
                  <a:pt x="1497341" y="452945"/>
                </a:lnTo>
                <a:lnTo>
                  <a:pt x="0" y="452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67D6065-9B52-54ED-E0D7-C642B378C265}"/>
              </a:ext>
            </a:extLst>
          </p:cNvPr>
          <p:cNvSpPr txBox="1"/>
          <p:nvPr/>
        </p:nvSpPr>
        <p:spPr>
          <a:xfrm>
            <a:off x="13335000" y="2324100"/>
            <a:ext cx="914400" cy="584775"/>
          </a:xfrm>
          <a:prstGeom prst="rect">
            <a:avLst/>
          </a:prstGeom>
          <a:solidFill>
            <a:schemeClr val="bg1"/>
          </a:solidFill>
        </p:spPr>
        <p:txBody>
          <a:bodyPr wrap="square" rtlCol="0">
            <a:spAutoFit/>
          </a:bodyPr>
          <a:lstStyle/>
          <a:p>
            <a:r>
              <a:rPr lang="en-US" sz="3200" b="1" dirty="0">
                <a:solidFill>
                  <a:srgbClr val="FF0000"/>
                </a:solidFill>
              </a:rPr>
              <a:t>$5</a:t>
            </a:r>
          </a:p>
        </p:txBody>
      </p:sp>
      <p:sp>
        <p:nvSpPr>
          <p:cNvPr id="14" name="TextBox 13">
            <a:extLst>
              <a:ext uri="{FF2B5EF4-FFF2-40B4-BE49-F238E27FC236}">
                <a16:creationId xmlns:a16="http://schemas.microsoft.com/office/drawing/2014/main" id="{3C4878FC-F0BD-A9AE-0DDB-82AF63B423FB}"/>
              </a:ext>
            </a:extLst>
          </p:cNvPr>
          <p:cNvSpPr txBox="1"/>
          <p:nvPr/>
        </p:nvSpPr>
        <p:spPr>
          <a:xfrm>
            <a:off x="13335000" y="2908875"/>
            <a:ext cx="914400" cy="584775"/>
          </a:xfrm>
          <a:prstGeom prst="rect">
            <a:avLst/>
          </a:prstGeom>
          <a:solidFill>
            <a:schemeClr val="bg1"/>
          </a:solidFill>
        </p:spPr>
        <p:txBody>
          <a:bodyPr wrap="square" rtlCol="0">
            <a:spAutoFit/>
          </a:bodyPr>
          <a:lstStyle/>
          <a:p>
            <a:r>
              <a:rPr lang="en-US" sz="3200" b="1" dirty="0">
                <a:solidFill>
                  <a:srgbClr val="FF0000"/>
                </a:solidFill>
              </a:rPr>
              <a:t>$30</a:t>
            </a:r>
          </a:p>
        </p:txBody>
      </p:sp>
      <p:sp>
        <p:nvSpPr>
          <p:cNvPr id="15" name="TextBox 14">
            <a:extLst>
              <a:ext uri="{FF2B5EF4-FFF2-40B4-BE49-F238E27FC236}">
                <a16:creationId xmlns:a16="http://schemas.microsoft.com/office/drawing/2014/main" id="{1DE48F58-24AC-355A-CD93-972238BD6ED6}"/>
              </a:ext>
            </a:extLst>
          </p:cNvPr>
          <p:cNvSpPr txBox="1"/>
          <p:nvPr/>
        </p:nvSpPr>
        <p:spPr>
          <a:xfrm>
            <a:off x="13335000" y="5043823"/>
            <a:ext cx="914400" cy="584775"/>
          </a:xfrm>
          <a:prstGeom prst="rect">
            <a:avLst/>
          </a:prstGeom>
          <a:solidFill>
            <a:schemeClr val="bg1"/>
          </a:solidFill>
        </p:spPr>
        <p:txBody>
          <a:bodyPr wrap="square" rtlCol="0">
            <a:spAutoFit/>
          </a:bodyPr>
          <a:lstStyle/>
          <a:p>
            <a:r>
              <a:rPr lang="en-US" sz="3200" b="1" dirty="0">
                <a:solidFill>
                  <a:srgbClr val="FF0000"/>
                </a:solidFill>
              </a:rPr>
              <a:t>$25</a:t>
            </a:r>
          </a:p>
        </p:txBody>
      </p:sp>
      <p:sp>
        <p:nvSpPr>
          <p:cNvPr id="17" name="TextBox 16">
            <a:extLst>
              <a:ext uri="{FF2B5EF4-FFF2-40B4-BE49-F238E27FC236}">
                <a16:creationId xmlns:a16="http://schemas.microsoft.com/office/drawing/2014/main" id="{ED328C32-CE50-6A8B-3651-9F0CB7E00D67}"/>
              </a:ext>
            </a:extLst>
          </p:cNvPr>
          <p:cNvSpPr txBox="1"/>
          <p:nvPr/>
        </p:nvSpPr>
        <p:spPr>
          <a:xfrm>
            <a:off x="13335000" y="5628598"/>
            <a:ext cx="914400" cy="584775"/>
          </a:xfrm>
          <a:prstGeom prst="rect">
            <a:avLst/>
          </a:prstGeom>
          <a:solidFill>
            <a:schemeClr val="bg1"/>
          </a:solidFill>
        </p:spPr>
        <p:txBody>
          <a:bodyPr wrap="square" rtlCol="0">
            <a:spAutoFit/>
          </a:bodyPr>
          <a:lstStyle/>
          <a:p>
            <a:r>
              <a:rPr lang="en-US" sz="3200" b="1" dirty="0">
                <a:solidFill>
                  <a:srgbClr val="FF0000"/>
                </a:solidFill>
              </a:rPr>
              <a:t>$60</a:t>
            </a:r>
          </a:p>
        </p:txBody>
      </p:sp>
      <p:sp>
        <p:nvSpPr>
          <p:cNvPr id="26" name="TextBox 25">
            <a:extLst>
              <a:ext uri="{FF2B5EF4-FFF2-40B4-BE49-F238E27FC236}">
                <a16:creationId xmlns:a16="http://schemas.microsoft.com/office/drawing/2014/main" id="{024D3D5E-5A7D-D1B2-B802-2B47EA34F3AF}"/>
              </a:ext>
            </a:extLst>
          </p:cNvPr>
          <p:cNvSpPr txBox="1"/>
          <p:nvPr/>
        </p:nvSpPr>
        <p:spPr>
          <a:xfrm>
            <a:off x="15212801" y="6918798"/>
            <a:ext cx="1779799" cy="584775"/>
          </a:xfrm>
          <a:prstGeom prst="rect">
            <a:avLst/>
          </a:prstGeom>
          <a:solidFill>
            <a:schemeClr val="bg1"/>
          </a:solidFill>
        </p:spPr>
        <p:txBody>
          <a:bodyPr wrap="square" rtlCol="0">
            <a:spAutoFit/>
          </a:bodyPr>
          <a:lstStyle/>
          <a:p>
            <a:r>
              <a:rPr lang="en-US" sz="3200" b="1" dirty="0">
                <a:solidFill>
                  <a:srgbClr val="FF0000"/>
                </a:solidFill>
              </a:rPr>
              <a:t>$10,000</a:t>
            </a:r>
          </a:p>
        </p:txBody>
      </p:sp>
      <p:sp>
        <p:nvSpPr>
          <p:cNvPr id="27" name="TextBox 26">
            <a:extLst>
              <a:ext uri="{FF2B5EF4-FFF2-40B4-BE49-F238E27FC236}">
                <a16:creationId xmlns:a16="http://schemas.microsoft.com/office/drawing/2014/main" id="{B76FC07E-16D2-2DB3-8101-A1CA24444EB1}"/>
              </a:ext>
            </a:extLst>
          </p:cNvPr>
          <p:cNvSpPr txBox="1"/>
          <p:nvPr/>
        </p:nvSpPr>
        <p:spPr>
          <a:xfrm>
            <a:off x="15199202" y="7353300"/>
            <a:ext cx="1779799" cy="584775"/>
          </a:xfrm>
          <a:prstGeom prst="rect">
            <a:avLst/>
          </a:prstGeom>
          <a:solidFill>
            <a:schemeClr val="bg1"/>
          </a:solidFill>
        </p:spPr>
        <p:txBody>
          <a:bodyPr wrap="square" rtlCol="0">
            <a:spAutoFit/>
          </a:bodyPr>
          <a:lstStyle/>
          <a:p>
            <a:r>
              <a:rPr lang="en-US" sz="3200" b="1" dirty="0">
                <a:solidFill>
                  <a:srgbClr val="FF0000"/>
                </a:solidFill>
              </a:rPr>
              <a:t>$300</a:t>
            </a:r>
          </a:p>
        </p:txBody>
      </p:sp>
      <p:sp>
        <p:nvSpPr>
          <p:cNvPr id="28" name="TextBox 27">
            <a:extLst>
              <a:ext uri="{FF2B5EF4-FFF2-40B4-BE49-F238E27FC236}">
                <a16:creationId xmlns:a16="http://schemas.microsoft.com/office/drawing/2014/main" id="{724D526F-BB5F-CD2B-8845-BFA041E70D0B}"/>
              </a:ext>
            </a:extLst>
          </p:cNvPr>
          <p:cNvSpPr txBox="1"/>
          <p:nvPr/>
        </p:nvSpPr>
        <p:spPr>
          <a:xfrm>
            <a:off x="7010400" y="8793431"/>
            <a:ext cx="3352800" cy="523220"/>
          </a:xfrm>
          <a:prstGeom prst="rect">
            <a:avLst/>
          </a:prstGeom>
          <a:solidFill>
            <a:schemeClr val="bg1"/>
          </a:solidFill>
        </p:spPr>
        <p:txBody>
          <a:bodyPr wrap="square" rtlCol="0">
            <a:spAutoFit/>
          </a:bodyPr>
          <a:lstStyle/>
          <a:p>
            <a:r>
              <a:rPr lang="en-US" sz="2800" b="1" dirty="0">
                <a:solidFill>
                  <a:srgbClr val="FF0000"/>
                </a:solidFill>
              </a:rPr>
              <a:t>Gym / Workout Class</a:t>
            </a:r>
          </a:p>
        </p:txBody>
      </p:sp>
      <p:sp>
        <p:nvSpPr>
          <p:cNvPr id="29" name="TextBox 3">
            <a:extLst>
              <a:ext uri="{FF2B5EF4-FFF2-40B4-BE49-F238E27FC236}">
                <a16:creationId xmlns:a16="http://schemas.microsoft.com/office/drawing/2014/main" id="{E3D5EA0F-C95B-8ED2-6BD8-AA9157E5F5F3}"/>
              </a:ext>
            </a:extLst>
          </p:cNvPr>
          <p:cNvSpPr txBox="1"/>
          <p:nvPr/>
        </p:nvSpPr>
        <p:spPr>
          <a:xfrm>
            <a:off x="3048000" y="571500"/>
            <a:ext cx="103632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Complete Overall Expense Tab</a:t>
            </a:r>
          </a:p>
        </p:txBody>
      </p:sp>
      <p:sp>
        <p:nvSpPr>
          <p:cNvPr id="30" name="TextBox 29">
            <a:extLst>
              <a:ext uri="{FF2B5EF4-FFF2-40B4-BE49-F238E27FC236}">
                <a16:creationId xmlns:a16="http://schemas.microsoft.com/office/drawing/2014/main" id="{D5026CF2-A2AC-EC74-D910-1C225FB4DC06}"/>
              </a:ext>
            </a:extLst>
          </p:cNvPr>
          <p:cNvSpPr txBox="1"/>
          <p:nvPr/>
        </p:nvSpPr>
        <p:spPr>
          <a:xfrm>
            <a:off x="13106401" y="8720579"/>
            <a:ext cx="1143000" cy="596072"/>
          </a:xfrm>
          <a:prstGeom prst="rect">
            <a:avLst/>
          </a:prstGeom>
          <a:solidFill>
            <a:schemeClr val="bg1"/>
          </a:solidFill>
        </p:spPr>
        <p:txBody>
          <a:bodyPr wrap="square" rtlCol="0">
            <a:spAutoFit/>
          </a:bodyPr>
          <a:lstStyle/>
          <a:p>
            <a:r>
              <a:rPr lang="en-US" sz="3200" b="1" dirty="0">
                <a:solidFill>
                  <a:srgbClr val="FF0000"/>
                </a:solidFill>
              </a:rPr>
              <a:t>$100</a:t>
            </a:r>
          </a:p>
        </p:txBody>
      </p:sp>
    </p:spTree>
    <p:extLst>
      <p:ext uri="{BB962C8B-B14F-4D97-AF65-F5344CB8AC3E}">
        <p14:creationId xmlns:p14="http://schemas.microsoft.com/office/powerpoint/2010/main" val="175884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26" grpId="0" animBg="1"/>
      <p:bldP spid="27" grpId="0" animBg="1"/>
      <p:bldP spid="28"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dirty="0"/>
          </a:p>
        </p:txBody>
      </p:sp>
      <p:sp>
        <p:nvSpPr>
          <p:cNvPr id="7" name="TextBox 7"/>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3</a:t>
            </a:r>
            <a:r>
              <a:rPr lang="en-US" sz="6000" spc="-252" dirty="0">
                <a:latin typeface="Agrandir Bold"/>
              </a:rPr>
              <a:t>:</a:t>
            </a:r>
          </a:p>
        </p:txBody>
      </p:sp>
      <p:sp>
        <p:nvSpPr>
          <p:cNvPr id="11" name="TextBox 13">
            <a:extLst>
              <a:ext uri="{FF2B5EF4-FFF2-40B4-BE49-F238E27FC236}">
                <a16:creationId xmlns:a16="http://schemas.microsoft.com/office/drawing/2014/main" id="{44E0097D-1117-A725-2494-452ED3468B43}"/>
              </a:ext>
            </a:extLst>
          </p:cNvPr>
          <p:cNvSpPr txBox="1"/>
          <p:nvPr/>
        </p:nvSpPr>
        <p:spPr>
          <a:xfrm>
            <a:off x="3571025" y="6916396"/>
            <a:ext cx="6172200" cy="799578"/>
          </a:xfrm>
          <a:prstGeom prst="rect">
            <a:avLst/>
          </a:prstGeom>
        </p:spPr>
        <p:txBody>
          <a:bodyPr wrap="square" lIns="0" tIns="0" rIns="0" bIns="0" rtlCol="0" anchor="t">
            <a:spAutoFit/>
          </a:bodyPr>
          <a:lstStyle/>
          <a:p>
            <a:pPr marL="0" lvl="0" indent="0" algn="l">
              <a:lnSpc>
                <a:spcPts val="3051"/>
              </a:lnSpc>
            </a:pPr>
            <a:r>
              <a:rPr lang="en-US" sz="2700" spc="300" dirty="0">
                <a:solidFill>
                  <a:srgbClr val="010101"/>
                </a:solidFill>
                <a:latin typeface="Agrandir Bold"/>
              </a:rPr>
              <a:t>Don’t let these numbers become negative</a:t>
            </a:r>
          </a:p>
        </p:txBody>
      </p:sp>
      <p:sp>
        <p:nvSpPr>
          <p:cNvPr id="12" name="Freeform 14">
            <a:extLst>
              <a:ext uri="{FF2B5EF4-FFF2-40B4-BE49-F238E27FC236}">
                <a16:creationId xmlns:a16="http://schemas.microsoft.com/office/drawing/2014/main" id="{6D1AB2BB-3CB0-F10A-3EA4-23DC665C5DDA}"/>
              </a:ext>
            </a:extLst>
          </p:cNvPr>
          <p:cNvSpPr/>
          <p:nvPr/>
        </p:nvSpPr>
        <p:spPr>
          <a:xfrm rot="17457027">
            <a:off x="8188726" y="6699909"/>
            <a:ext cx="1497341" cy="452946"/>
          </a:xfrm>
          <a:custGeom>
            <a:avLst/>
            <a:gdLst/>
            <a:ahLst/>
            <a:cxnLst/>
            <a:rect l="l" t="t" r="r" b="b"/>
            <a:pathLst>
              <a:path w="1497341" h="452946">
                <a:moveTo>
                  <a:pt x="0" y="0"/>
                </a:moveTo>
                <a:lnTo>
                  <a:pt x="1497341" y="0"/>
                </a:lnTo>
                <a:lnTo>
                  <a:pt x="1497341" y="452945"/>
                </a:lnTo>
                <a:lnTo>
                  <a:pt x="0" y="452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9" name="TextBox 3">
            <a:extLst>
              <a:ext uri="{FF2B5EF4-FFF2-40B4-BE49-F238E27FC236}">
                <a16:creationId xmlns:a16="http://schemas.microsoft.com/office/drawing/2014/main" id="{E3D5EA0F-C95B-8ED2-6BD8-AA9157E5F5F3}"/>
              </a:ext>
            </a:extLst>
          </p:cNvPr>
          <p:cNvSpPr txBox="1"/>
          <p:nvPr/>
        </p:nvSpPr>
        <p:spPr>
          <a:xfrm>
            <a:off x="3048000" y="571500"/>
            <a:ext cx="103632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Complete Overall Expense Tab</a:t>
            </a:r>
          </a:p>
        </p:txBody>
      </p:sp>
      <p:sp>
        <p:nvSpPr>
          <p:cNvPr id="3" name="Freeform 6">
            <a:extLst>
              <a:ext uri="{FF2B5EF4-FFF2-40B4-BE49-F238E27FC236}">
                <a16:creationId xmlns:a16="http://schemas.microsoft.com/office/drawing/2014/main" id="{5FDDE447-3077-59F1-7AE6-037EB29CD333}"/>
              </a:ext>
            </a:extLst>
          </p:cNvPr>
          <p:cNvSpPr/>
          <p:nvPr/>
        </p:nvSpPr>
        <p:spPr>
          <a:xfrm>
            <a:off x="1762975" y="4378719"/>
            <a:ext cx="14762050" cy="1529562"/>
          </a:xfrm>
          <a:custGeom>
            <a:avLst/>
            <a:gdLst/>
            <a:ahLst/>
            <a:cxnLst/>
            <a:rect l="l" t="t" r="r" b="b"/>
            <a:pathLst>
              <a:path w="10404483" h="1078055">
                <a:moveTo>
                  <a:pt x="0" y="0"/>
                </a:moveTo>
                <a:lnTo>
                  <a:pt x="10404483" y="0"/>
                </a:lnTo>
                <a:lnTo>
                  <a:pt x="10404483" y="1078055"/>
                </a:lnTo>
                <a:lnTo>
                  <a:pt x="0" y="1078055"/>
                </a:lnTo>
                <a:lnTo>
                  <a:pt x="0" y="0"/>
                </a:lnTo>
                <a:close/>
              </a:path>
            </a:pathLst>
          </a:custGeom>
          <a:blipFill>
            <a:blip r:embed="rId6"/>
            <a:stretch>
              <a:fillRect/>
            </a:stretch>
          </a:blipFill>
          <a:ln w="38100" cap="sq">
            <a:solidFill>
              <a:srgbClr val="000000"/>
            </a:solidFill>
            <a:prstDash val="solid"/>
            <a:miter/>
          </a:ln>
        </p:spPr>
        <p:txBody>
          <a:bodyPr/>
          <a:lstStyle/>
          <a:p>
            <a:endParaRPr lang="en-US"/>
          </a:p>
        </p:txBody>
      </p:sp>
      <p:sp>
        <p:nvSpPr>
          <p:cNvPr id="5" name="TextBox 4">
            <a:extLst>
              <a:ext uri="{FF2B5EF4-FFF2-40B4-BE49-F238E27FC236}">
                <a16:creationId xmlns:a16="http://schemas.microsoft.com/office/drawing/2014/main" id="{2229C593-58F3-617E-170B-393A0A78B773}"/>
              </a:ext>
            </a:extLst>
          </p:cNvPr>
          <p:cNvSpPr txBox="1"/>
          <p:nvPr/>
        </p:nvSpPr>
        <p:spPr>
          <a:xfrm>
            <a:off x="11125200" y="4546025"/>
            <a:ext cx="2286000" cy="584775"/>
          </a:xfrm>
          <a:prstGeom prst="rect">
            <a:avLst/>
          </a:prstGeom>
          <a:solidFill>
            <a:schemeClr val="bg1"/>
          </a:solidFill>
        </p:spPr>
        <p:txBody>
          <a:bodyPr wrap="square" rtlCol="0">
            <a:spAutoFit/>
          </a:bodyPr>
          <a:lstStyle/>
          <a:p>
            <a:r>
              <a:rPr lang="en-US" sz="3200" b="1" dirty="0">
                <a:solidFill>
                  <a:srgbClr val="FF0000"/>
                </a:solidFill>
              </a:rPr>
              <a:t>$1,078</a:t>
            </a:r>
          </a:p>
        </p:txBody>
      </p:sp>
      <p:sp>
        <p:nvSpPr>
          <p:cNvPr id="8" name="TextBox 7">
            <a:extLst>
              <a:ext uri="{FF2B5EF4-FFF2-40B4-BE49-F238E27FC236}">
                <a16:creationId xmlns:a16="http://schemas.microsoft.com/office/drawing/2014/main" id="{1F358CD2-C805-49D4-366A-3EF5B48A4B1F}"/>
              </a:ext>
            </a:extLst>
          </p:cNvPr>
          <p:cNvSpPr txBox="1"/>
          <p:nvPr/>
        </p:nvSpPr>
        <p:spPr>
          <a:xfrm>
            <a:off x="14667974" y="4531119"/>
            <a:ext cx="1779799" cy="584775"/>
          </a:xfrm>
          <a:prstGeom prst="rect">
            <a:avLst/>
          </a:prstGeom>
          <a:solidFill>
            <a:schemeClr val="bg1"/>
          </a:solidFill>
        </p:spPr>
        <p:txBody>
          <a:bodyPr wrap="square" rtlCol="0">
            <a:spAutoFit/>
          </a:bodyPr>
          <a:lstStyle/>
          <a:p>
            <a:r>
              <a:rPr lang="en-US" sz="3200" b="1" dirty="0">
                <a:solidFill>
                  <a:srgbClr val="FF0000"/>
                </a:solidFill>
              </a:rPr>
              <a:t>$12,940</a:t>
            </a:r>
          </a:p>
        </p:txBody>
      </p:sp>
      <p:sp>
        <p:nvSpPr>
          <p:cNvPr id="9" name="TextBox 8">
            <a:extLst>
              <a:ext uri="{FF2B5EF4-FFF2-40B4-BE49-F238E27FC236}">
                <a16:creationId xmlns:a16="http://schemas.microsoft.com/office/drawing/2014/main" id="{CBBA7C92-599A-1D64-BF73-8147456A212B}"/>
              </a:ext>
            </a:extLst>
          </p:cNvPr>
          <p:cNvSpPr txBox="1"/>
          <p:nvPr/>
        </p:nvSpPr>
        <p:spPr>
          <a:xfrm>
            <a:off x="8526693" y="4546025"/>
            <a:ext cx="1779799" cy="584775"/>
          </a:xfrm>
          <a:prstGeom prst="rect">
            <a:avLst/>
          </a:prstGeom>
          <a:solidFill>
            <a:schemeClr val="bg1"/>
          </a:solidFill>
        </p:spPr>
        <p:txBody>
          <a:bodyPr wrap="square" rtlCol="0">
            <a:spAutoFit/>
          </a:bodyPr>
          <a:lstStyle/>
          <a:p>
            <a:r>
              <a:rPr lang="en-US" sz="3200" b="1" dirty="0">
                <a:solidFill>
                  <a:srgbClr val="FF0000"/>
                </a:solidFill>
              </a:rPr>
              <a:t>$270</a:t>
            </a:r>
          </a:p>
        </p:txBody>
      </p:sp>
      <p:pic>
        <p:nvPicPr>
          <p:cNvPr id="16" name="Picture 15">
            <a:extLst>
              <a:ext uri="{FF2B5EF4-FFF2-40B4-BE49-F238E27FC236}">
                <a16:creationId xmlns:a16="http://schemas.microsoft.com/office/drawing/2014/main" id="{F3BC47F3-BDD9-6343-E304-438AD4C065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467" y="2197715"/>
            <a:ext cx="14869558" cy="1146132"/>
          </a:xfrm>
          <a:prstGeom prst="rect">
            <a:avLst/>
          </a:prstGeom>
        </p:spPr>
      </p:pic>
      <p:sp>
        <p:nvSpPr>
          <p:cNvPr id="19" name="TextBox 18">
            <a:extLst>
              <a:ext uri="{FF2B5EF4-FFF2-40B4-BE49-F238E27FC236}">
                <a16:creationId xmlns:a16="http://schemas.microsoft.com/office/drawing/2014/main" id="{8AF2E7B6-FB36-445B-45E9-2C404DF1FBDC}"/>
              </a:ext>
            </a:extLst>
          </p:cNvPr>
          <p:cNvSpPr txBox="1"/>
          <p:nvPr/>
        </p:nvSpPr>
        <p:spPr>
          <a:xfrm>
            <a:off x="11056707" y="5171107"/>
            <a:ext cx="2286000" cy="584775"/>
          </a:xfrm>
          <a:prstGeom prst="rect">
            <a:avLst/>
          </a:prstGeom>
          <a:solidFill>
            <a:schemeClr val="bg1"/>
          </a:solidFill>
        </p:spPr>
        <p:txBody>
          <a:bodyPr wrap="square" rtlCol="0">
            <a:spAutoFit/>
          </a:bodyPr>
          <a:lstStyle/>
          <a:p>
            <a:r>
              <a:rPr lang="en-US" sz="3200" b="1" dirty="0">
                <a:solidFill>
                  <a:srgbClr val="FF0000"/>
                </a:solidFill>
              </a:rPr>
              <a:t>$1,422</a:t>
            </a:r>
          </a:p>
        </p:txBody>
      </p:sp>
      <p:sp>
        <p:nvSpPr>
          <p:cNvPr id="20" name="TextBox 19">
            <a:extLst>
              <a:ext uri="{FF2B5EF4-FFF2-40B4-BE49-F238E27FC236}">
                <a16:creationId xmlns:a16="http://schemas.microsoft.com/office/drawing/2014/main" id="{65EDFCCA-3F36-52FA-5ECC-FFC8B15C422D}"/>
              </a:ext>
            </a:extLst>
          </p:cNvPr>
          <p:cNvSpPr txBox="1"/>
          <p:nvPr/>
        </p:nvSpPr>
        <p:spPr>
          <a:xfrm>
            <a:off x="14599481" y="5156201"/>
            <a:ext cx="1779799" cy="584775"/>
          </a:xfrm>
          <a:prstGeom prst="rect">
            <a:avLst/>
          </a:prstGeom>
          <a:solidFill>
            <a:schemeClr val="bg1"/>
          </a:solidFill>
        </p:spPr>
        <p:txBody>
          <a:bodyPr wrap="square" rtlCol="0">
            <a:spAutoFit/>
          </a:bodyPr>
          <a:lstStyle/>
          <a:p>
            <a:r>
              <a:rPr lang="en-US" sz="3200" b="1" dirty="0">
                <a:solidFill>
                  <a:srgbClr val="FF0000"/>
                </a:solidFill>
              </a:rPr>
              <a:t>$17,060</a:t>
            </a:r>
          </a:p>
        </p:txBody>
      </p:sp>
      <p:sp>
        <p:nvSpPr>
          <p:cNvPr id="21" name="TextBox 20">
            <a:extLst>
              <a:ext uri="{FF2B5EF4-FFF2-40B4-BE49-F238E27FC236}">
                <a16:creationId xmlns:a16="http://schemas.microsoft.com/office/drawing/2014/main" id="{40051265-F1DB-5DE0-2895-F6F69BC779DB}"/>
              </a:ext>
            </a:extLst>
          </p:cNvPr>
          <p:cNvSpPr txBox="1"/>
          <p:nvPr/>
        </p:nvSpPr>
        <p:spPr>
          <a:xfrm>
            <a:off x="8458200" y="5171107"/>
            <a:ext cx="1779799" cy="584775"/>
          </a:xfrm>
          <a:prstGeom prst="rect">
            <a:avLst/>
          </a:prstGeom>
          <a:solidFill>
            <a:schemeClr val="bg1"/>
          </a:solidFill>
        </p:spPr>
        <p:txBody>
          <a:bodyPr wrap="square" rtlCol="0">
            <a:spAutoFit/>
          </a:bodyPr>
          <a:lstStyle/>
          <a:p>
            <a:r>
              <a:rPr lang="en-US" sz="3200" b="1" dirty="0">
                <a:solidFill>
                  <a:srgbClr val="FF0000"/>
                </a:solidFill>
              </a:rPr>
              <a:t>$355</a:t>
            </a:r>
          </a:p>
        </p:txBody>
      </p:sp>
    </p:spTree>
    <p:extLst>
      <p:ext uri="{BB962C8B-B14F-4D97-AF65-F5344CB8AC3E}">
        <p14:creationId xmlns:p14="http://schemas.microsoft.com/office/powerpoint/2010/main" val="9796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6" name="Freeform 6"/>
          <p:cNvSpPr/>
          <p:nvPr/>
        </p:nvSpPr>
        <p:spPr>
          <a:xfrm>
            <a:off x="7372010" y="1842437"/>
            <a:ext cx="10410092" cy="6639507"/>
          </a:xfrm>
          <a:custGeom>
            <a:avLst/>
            <a:gdLst/>
            <a:ahLst/>
            <a:cxnLst/>
            <a:rect l="l" t="t" r="r" b="b"/>
            <a:pathLst>
              <a:path w="10410092" h="6639507">
                <a:moveTo>
                  <a:pt x="0" y="0"/>
                </a:moveTo>
                <a:lnTo>
                  <a:pt x="10410092" y="0"/>
                </a:lnTo>
                <a:lnTo>
                  <a:pt x="10410092" y="6639508"/>
                </a:lnTo>
                <a:lnTo>
                  <a:pt x="0" y="6639508"/>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9" name="TextBox 7">
            <a:extLst>
              <a:ext uri="{FF2B5EF4-FFF2-40B4-BE49-F238E27FC236}">
                <a16:creationId xmlns:a16="http://schemas.microsoft.com/office/drawing/2014/main" id="{E4D63A49-40CD-294F-34E1-52A98EC0AFAB}"/>
              </a:ext>
            </a:extLst>
          </p:cNvPr>
          <p:cNvSpPr txBox="1"/>
          <p:nvPr/>
        </p:nvSpPr>
        <p:spPr>
          <a:xfrm>
            <a:off x="406616" y="460474"/>
            <a:ext cx="2957070"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Step 4</a:t>
            </a:r>
            <a:r>
              <a:rPr lang="en-US" sz="6000" spc="-252" dirty="0">
                <a:latin typeface="Agrandir Bold"/>
              </a:rPr>
              <a:t>:</a:t>
            </a:r>
          </a:p>
        </p:txBody>
      </p:sp>
      <p:sp>
        <p:nvSpPr>
          <p:cNvPr id="10" name="TextBox 3">
            <a:extLst>
              <a:ext uri="{FF2B5EF4-FFF2-40B4-BE49-F238E27FC236}">
                <a16:creationId xmlns:a16="http://schemas.microsoft.com/office/drawing/2014/main" id="{69542A80-7874-69FC-C8DE-52C5206503BC}"/>
              </a:ext>
            </a:extLst>
          </p:cNvPr>
          <p:cNvSpPr txBox="1"/>
          <p:nvPr/>
        </p:nvSpPr>
        <p:spPr>
          <a:xfrm>
            <a:off x="3048000" y="571500"/>
            <a:ext cx="66294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Monthly Tracking</a:t>
            </a:r>
          </a:p>
        </p:txBody>
      </p:sp>
      <p:sp>
        <p:nvSpPr>
          <p:cNvPr id="11" name="TextBox 8">
            <a:extLst>
              <a:ext uri="{FF2B5EF4-FFF2-40B4-BE49-F238E27FC236}">
                <a16:creationId xmlns:a16="http://schemas.microsoft.com/office/drawing/2014/main" id="{1BCE2CF2-7032-ED40-1B93-D54900C2D52E}"/>
              </a:ext>
            </a:extLst>
          </p:cNvPr>
          <p:cNvSpPr txBox="1"/>
          <p:nvPr/>
        </p:nvSpPr>
        <p:spPr>
          <a:xfrm>
            <a:off x="617510" y="2079966"/>
            <a:ext cx="6136990" cy="7032823"/>
          </a:xfrm>
          <a:prstGeom prst="rect">
            <a:avLst/>
          </a:prstGeom>
        </p:spPr>
        <p:txBody>
          <a:bodyPr lIns="0" tIns="0" rIns="0" bIns="0" rtlCol="0" anchor="t">
            <a:spAutoFit/>
          </a:bodyPr>
          <a:lstStyle/>
          <a:p>
            <a:pPr algn="l">
              <a:lnSpc>
                <a:spcPts val="4049"/>
              </a:lnSpc>
            </a:pPr>
            <a:r>
              <a:rPr lang="en-US" sz="2999" spc="179" dirty="0">
                <a:solidFill>
                  <a:srgbClr val="000000"/>
                </a:solidFill>
                <a:latin typeface="Montserrat"/>
              </a:rPr>
              <a:t>Each Month, set 1 hour of time to take yourself on a "</a:t>
            </a:r>
            <a:r>
              <a:rPr lang="en-US" sz="2999" spc="179" dirty="0">
                <a:solidFill>
                  <a:srgbClr val="000000"/>
                </a:solidFill>
                <a:latin typeface="Montserrat Bold"/>
              </a:rPr>
              <a:t>Money Date"</a:t>
            </a:r>
          </a:p>
          <a:p>
            <a:pPr algn="l">
              <a:lnSpc>
                <a:spcPts val="3104"/>
              </a:lnSpc>
            </a:pPr>
            <a:endParaRPr lang="en-US" sz="2999" spc="179" dirty="0">
              <a:solidFill>
                <a:srgbClr val="000000"/>
              </a:solidFill>
              <a:latin typeface="Montserrat Bold"/>
            </a:endParaRPr>
          </a:p>
          <a:p>
            <a:pPr algn="l">
              <a:lnSpc>
                <a:spcPts val="4049"/>
              </a:lnSpc>
            </a:pPr>
            <a:r>
              <a:rPr lang="en-US" sz="2999" spc="179" dirty="0">
                <a:solidFill>
                  <a:srgbClr val="000000"/>
                </a:solidFill>
                <a:latin typeface="Montserrat Bold"/>
              </a:rPr>
              <a:t>Download</a:t>
            </a:r>
            <a:r>
              <a:rPr lang="en-US" sz="2999" spc="179" dirty="0">
                <a:solidFill>
                  <a:srgbClr val="000000"/>
                </a:solidFill>
                <a:latin typeface="Montserrat"/>
              </a:rPr>
              <a:t> or collect all the assets you </a:t>
            </a:r>
            <a:r>
              <a:rPr lang="en-US" sz="2999" spc="179" dirty="0">
                <a:solidFill>
                  <a:srgbClr val="000000"/>
                </a:solidFill>
                <a:latin typeface="Montserrat Bold"/>
              </a:rPr>
              <a:t>spent money on</a:t>
            </a:r>
            <a:r>
              <a:rPr lang="en-US" sz="2999" spc="179" dirty="0">
                <a:solidFill>
                  <a:srgbClr val="000000"/>
                </a:solidFill>
                <a:latin typeface="Montserrat"/>
              </a:rPr>
              <a:t>, from your bank account. </a:t>
            </a:r>
          </a:p>
          <a:p>
            <a:pPr algn="l">
              <a:lnSpc>
                <a:spcPts val="4049"/>
              </a:lnSpc>
            </a:pPr>
            <a:endParaRPr lang="en-US" sz="2999" spc="179" dirty="0">
              <a:solidFill>
                <a:srgbClr val="000000"/>
              </a:solidFill>
              <a:latin typeface="Montserrat"/>
            </a:endParaRPr>
          </a:p>
          <a:p>
            <a:pPr algn="l">
              <a:lnSpc>
                <a:spcPts val="4049"/>
              </a:lnSpc>
            </a:pPr>
            <a:r>
              <a:rPr lang="en-US" sz="2999" spc="179" dirty="0">
                <a:solidFill>
                  <a:srgbClr val="000000"/>
                </a:solidFill>
                <a:latin typeface="Montserrat"/>
              </a:rPr>
              <a:t>Review each expense made and record it on that line item for that week. </a:t>
            </a:r>
          </a:p>
          <a:p>
            <a:pPr algn="l">
              <a:lnSpc>
                <a:spcPts val="4049"/>
              </a:lnSpc>
            </a:pPr>
            <a:endParaRPr lang="en-US" sz="2999" spc="179" dirty="0">
              <a:solidFill>
                <a:srgbClr val="000000"/>
              </a:solidFill>
              <a:latin typeface="Montserrat"/>
            </a:endParaRPr>
          </a:p>
          <a:p>
            <a:pPr marL="0" lvl="0" indent="0" algn="l">
              <a:lnSpc>
                <a:spcPts val="4049"/>
              </a:lnSpc>
              <a:spcBef>
                <a:spcPct val="0"/>
              </a:spcBef>
            </a:pPr>
            <a:r>
              <a:rPr lang="en-US" sz="2999" spc="179" dirty="0">
                <a:solidFill>
                  <a:srgbClr val="000000"/>
                </a:solidFill>
                <a:latin typeface="Montserrat Bold"/>
              </a:rPr>
              <a:t>Repeat each month</a:t>
            </a:r>
            <a:r>
              <a:rPr lang="en-US" sz="2999" spc="179" dirty="0">
                <a:solidFill>
                  <a:srgbClr val="000000"/>
                </a:solidFill>
                <a:latin typeface="Montserrat"/>
              </a:rPr>
              <a:t>. </a:t>
            </a:r>
          </a:p>
          <a:p>
            <a:pPr marL="0" lvl="0" indent="0" algn="l">
              <a:lnSpc>
                <a:spcPts val="4049"/>
              </a:lnSpc>
              <a:spcBef>
                <a:spcPct val="0"/>
              </a:spcBef>
            </a:pPr>
            <a:endParaRPr lang="en-US" sz="2999" spc="179" dirty="0">
              <a:solidFill>
                <a:srgbClr val="000000"/>
              </a:solidFill>
              <a:latin typeface="Montserrat"/>
            </a:endParaRPr>
          </a:p>
        </p:txBody>
      </p:sp>
      <p:sp>
        <p:nvSpPr>
          <p:cNvPr id="12" name="Rectangle 11">
            <a:extLst>
              <a:ext uri="{FF2B5EF4-FFF2-40B4-BE49-F238E27FC236}">
                <a16:creationId xmlns:a16="http://schemas.microsoft.com/office/drawing/2014/main" id="{3215B220-EEA6-EA8F-D90C-0054C8F99A6D}"/>
              </a:ext>
            </a:extLst>
          </p:cNvPr>
          <p:cNvSpPr/>
          <p:nvPr/>
        </p:nvSpPr>
        <p:spPr>
          <a:xfrm>
            <a:off x="9144000" y="1951855"/>
            <a:ext cx="1905000" cy="6383287"/>
          </a:xfrm>
          <a:prstGeom prst="rect">
            <a:avLst/>
          </a:prstGeom>
          <a:noFill/>
          <a:ln w="155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1F7E8383-613D-7630-4C47-7CEAAF9421EC}"/>
              </a:ext>
            </a:extLst>
          </p:cNvPr>
          <p:cNvSpPr txBox="1"/>
          <p:nvPr/>
        </p:nvSpPr>
        <p:spPr>
          <a:xfrm>
            <a:off x="11049000" y="412151"/>
            <a:ext cx="6172200" cy="799578"/>
          </a:xfrm>
          <a:prstGeom prst="rect">
            <a:avLst/>
          </a:prstGeom>
        </p:spPr>
        <p:txBody>
          <a:bodyPr wrap="square" lIns="0" tIns="0" rIns="0" bIns="0" rtlCol="0" anchor="t">
            <a:spAutoFit/>
          </a:bodyPr>
          <a:lstStyle/>
          <a:p>
            <a:pPr marL="0" lvl="0" indent="0" algn="l">
              <a:lnSpc>
                <a:spcPts val="3051"/>
              </a:lnSpc>
            </a:pPr>
            <a:r>
              <a:rPr lang="en-US" sz="2700" spc="300" dirty="0">
                <a:solidFill>
                  <a:srgbClr val="010101"/>
                </a:solidFill>
                <a:latin typeface="Agrandir Bold"/>
              </a:rPr>
              <a:t>These numbers will populate once you complete step 3!</a:t>
            </a:r>
          </a:p>
        </p:txBody>
      </p:sp>
      <p:sp>
        <p:nvSpPr>
          <p:cNvPr id="15" name="Freeform 14">
            <a:extLst>
              <a:ext uri="{FF2B5EF4-FFF2-40B4-BE49-F238E27FC236}">
                <a16:creationId xmlns:a16="http://schemas.microsoft.com/office/drawing/2014/main" id="{17EFF34D-A0D6-6C3E-5A19-8F4329773C7D}"/>
              </a:ext>
            </a:extLst>
          </p:cNvPr>
          <p:cNvSpPr/>
          <p:nvPr/>
        </p:nvSpPr>
        <p:spPr>
          <a:xfrm rot="7650935" flipV="1">
            <a:off x="9664771" y="915297"/>
            <a:ext cx="1497341" cy="452946"/>
          </a:xfrm>
          <a:custGeom>
            <a:avLst/>
            <a:gdLst/>
            <a:ahLst/>
            <a:cxnLst/>
            <a:rect l="l" t="t" r="r" b="b"/>
            <a:pathLst>
              <a:path w="1497341" h="452946">
                <a:moveTo>
                  <a:pt x="0" y="0"/>
                </a:moveTo>
                <a:lnTo>
                  <a:pt x="1497341" y="0"/>
                </a:lnTo>
                <a:lnTo>
                  <a:pt x="1497341" y="452945"/>
                </a:lnTo>
                <a:lnTo>
                  <a:pt x="0" y="452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Tree>
    <p:extLst>
      <p:ext uri="{BB962C8B-B14F-4D97-AF65-F5344CB8AC3E}">
        <p14:creationId xmlns:p14="http://schemas.microsoft.com/office/powerpoint/2010/main" val="286465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a:p>
        </p:txBody>
      </p:sp>
      <p:sp>
        <p:nvSpPr>
          <p:cNvPr id="9" name="TextBox 7">
            <a:extLst>
              <a:ext uri="{FF2B5EF4-FFF2-40B4-BE49-F238E27FC236}">
                <a16:creationId xmlns:a16="http://schemas.microsoft.com/office/drawing/2014/main" id="{E4D63A49-40CD-294F-34E1-52A98EC0AFAB}"/>
              </a:ext>
            </a:extLst>
          </p:cNvPr>
          <p:cNvSpPr txBox="1"/>
          <p:nvPr/>
        </p:nvSpPr>
        <p:spPr>
          <a:xfrm>
            <a:off x="406616" y="460474"/>
            <a:ext cx="3555784" cy="1009892"/>
          </a:xfrm>
          <a:prstGeom prst="rect">
            <a:avLst/>
          </a:prstGeom>
        </p:spPr>
        <p:txBody>
          <a:bodyPr wrap="square" lIns="0" tIns="0" rIns="0" bIns="0" rtlCol="0" anchor="t">
            <a:spAutoFit/>
          </a:bodyPr>
          <a:lstStyle/>
          <a:p>
            <a:pPr algn="l">
              <a:lnSpc>
                <a:spcPts val="8136"/>
              </a:lnSpc>
            </a:pPr>
            <a:r>
              <a:rPr lang="en-US" sz="6000" b="1" spc="-252" dirty="0">
                <a:latin typeface="Agrandir Bold"/>
              </a:rPr>
              <a:t>Final Step:</a:t>
            </a:r>
            <a:endParaRPr lang="en-US" sz="6000" spc="-252" dirty="0">
              <a:latin typeface="Agrandir Bold"/>
            </a:endParaRPr>
          </a:p>
        </p:txBody>
      </p:sp>
      <p:sp>
        <p:nvSpPr>
          <p:cNvPr id="10" name="TextBox 3">
            <a:extLst>
              <a:ext uri="{FF2B5EF4-FFF2-40B4-BE49-F238E27FC236}">
                <a16:creationId xmlns:a16="http://schemas.microsoft.com/office/drawing/2014/main" id="{69542A80-7874-69FC-C8DE-52C5206503BC}"/>
              </a:ext>
            </a:extLst>
          </p:cNvPr>
          <p:cNvSpPr txBox="1"/>
          <p:nvPr/>
        </p:nvSpPr>
        <p:spPr>
          <a:xfrm>
            <a:off x="3048000" y="571500"/>
            <a:ext cx="6629400" cy="823302"/>
          </a:xfrm>
          <a:prstGeom prst="rect">
            <a:avLst/>
          </a:prstGeom>
        </p:spPr>
        <p:txBody>
          <a:bodyPr wrap="square" lIns="0" tIns="0" rIns="0" bIns="0" rtlCol="0" anchor="t">
            <a:spAutoFit/>
          </a:bodyPr>
          <a:lstStyle/>
          <a:p>
            <a:pPr algn="ctr">
              <a:lnSpc>
                <a:spcPts val="6372"/>
              </a:lnSpc>
            </a:pPr>
            <a:r>
              <a:rPr lang="en-US" sz="5400" dirty="0">
                <a:solidFill>
                  <a:srgbClr val="000000"/>
                </a:solidFill>
                <a:latin typeface="Agrandir Medium"/>
              </a:rPr>
              <a:t> Annual Review</a:t>
            </a:r>
          </a:p>
        </p:txBody>
      </p:sp>
      <p:sp>
        <p:nvSpPr>
          <p:cNvPr id="13" name="TextBox 8">
            <a:extLst>
              <a:ext uri="{FF2B5EF4-FFF2-40B4-BE49-F238E27FC236}">
                <a16:creationId xmlns:a16="http://schemas.microsoft.com/office/drawing/2014/main" id="{D3B8884A-E6AC-1D84-BEA7-6771ECEAD0BA}"/>
              </a:ext>
            </a:extLst>
          </p:cNvPr>
          <p:cNvSpPr txBox="1"/>
          <p:nvPr/>
        </p:nvSpPr>
        <p:spPr>
          <a:xfrm>
            <a:off x="609600" y="8343900"/>
            <a:ext cx="16992600" cy="1505669"/>
          </a:xfrm>
          <a:prstGeom prst="rect">
            <a:avLst/>
          </a:prstGeom>
        </p:spPr>
        <p:txBody>
          <a:bodyPr wrap="square" lIns="0" tIns="0" rIns="0" bIns="0" rtlCol="0" anchor="t">
            <a:spAutoFit/>
          </a:bodyPr>
          <a:lstStyle/>
          <a:p>
            <a:pPr algn="ctr">
              <a:lnSpc>
                <a:spcPts val="4049"/>
              </a:lnSpc>
            </a:pPr>
            <a:r>
              <a:rPr lang="en-US" sz="2999" spc="179" dirty="0">
                <a:solidFill>
                  <a:srgbClr val="000000"/>
                </a:solidFill>
                <a:latin typeface="Montserrat"/>
              </a:rPr>
              <a:t>At the end of the year, you will have an entire snapshot of how much money came in, how much you saved, where you spent the most money and if you need to adjust your budget for the next year.</a:t>
            </a:r>
          </a:p>
        </p:txBody>
      </p:sp>
      <p:pic>
        <p:nvPicPr>
          <p:cNvPr id="17" name="Picture 16" descr="A screenshot of a computer screen&#10;&#10;Description automatically generated">
            <a:extLst>
              <a:ext uri="{FF2B5EF4-FFF2-40B4-BE49-F238E27FC236}">
                <a16:creationId xmlns:a16="http://schemas.microsoft.com/office/drawing/2014/main" id="{FDEAA060-294C-F860-6901-AA4436665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 y="2038350"/>
            <a:ext cx="17677538" cy="6122036"/>
          </a:xfrm>
          <a:prstGeom prst="rect">
            <a:avLst/>
          </a:prstGeom>
        </p:spPr>
      </p:pic>
    </p:spTree>
    <p:extLst>
      <p:ext uri="{BB962C8B-B14F-4D97-AF65-F5344CB8AC3E}">
        <p14:creationId xmlns:p14="http://schemas.microsoft.com/office/powerpoint/2010/main" val="1186789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707128" y="1456905"/>
            <a:ext cx="16516453" cy="842538"/>
          </a:xfrm>
          <a:prstGeom prst="rect">
            <a:avLst/>
          </a:prstGeom>
        </p:spPr>
        <p:txBody>
          <a:bodyPr wrap="square" lIns="0" tIns="0" rIns="0" bIns="0" rtlCol="0" anchor="t">
            <a:spAutoFit/>
          </a:bodyPr>
          <a:lstStyle/>
          <a:p>
            <a:pPr algn="ctr">
              <a:lnSpc>
                <a:spcPts val="6372"/>
              </a:lnSpc>
            </a:pPr>
            <a:r>
              <a:rPr lang="en-US" sz="5900" dirty="0">
                <a:solidFill>
                  <a:srgbClr val="000000"/>
                </a:solidFill>
                <a:latin typeface="Agrandir Medium"/>
              </a:rPr>
              <a:t>Responsible saving + consumption strategies</a:t>
            </a:r>
          </a:p>
        </p:txBody>
      </p:sp>
      <p:grpSp>
        <p:nvGrpSpPr>
          <p:cNvPr id="4" name="Group 4"/>
          <p:cNvGrpSpPr/>
          <p:nvPr/>
        </p:nvGrpSpPr>
        <p:grpSpPr>
          <a:xfrm>
            <a:off x="707128" y="3708794"/>
            <a:ext cx="5533675" cy="2090350"/>
            <a:chOff x="0" y="0"/>
            <a:chExt cx="2263664" cy="855101"/>
          </a:xfrm>
        </p:grpSpPr>
        <p:sp>
          <p:nvSpPr>
            <p:cNvPr id="5" name="Freeform 5"/>
            <p:cNvSpPr/>
            <p:nvPr/>
          </p:nvSpPr>
          <p:spPr>
            <a:xfrm>
              <a:off x="0" y="0"/>
              <a:ext cx="2263664" cy="855101"/>
            </a:xfrm>
            <a:custGeom>
              <a:avLst/>
              <a:gdLst/>
              <a:ahLst/>
              <a:cxnLst/>
              <a:rect l="l" t="t" r="r" b="b"/>
              <a:pathLst>
                <a:path w="2263664" h="855101">
                  <a:moveTo>
                    <a:pt x="33577" y="0"/>
                  </a:moveTo>
                  <a:lnTo>
                    <a:pt x="2230087" y="0"/>
                  </a:lnTo>
                  <a:cubicBezTo>
                    <a:pt x="2248631" y="0"/>
                    <a:pt x="2263664" y="15033"/>
                    <a:pt x="2263664" y="33577"/>
                  </a:cubicBezTo>
                  <a:lnTo>
                    <a:pt x="2263664" y="821524"/>
                  </a:lnTo>
                  <a:cubicBezTo>
                    <a:pt x="2263664" y="830429"/>
                    <a:pt x="2260127" y="838969"/>
                    <a:pt x="2253830" y="845266"/>
                  </a:cubicBezTo>
                  <a:cubicBezTo>
                    <a:pt x="2247533" y="851563"/>
                    <a:pt x="2238992" y="855101"/>
                    <a:pt x="2230087" y="855101"/>
                  </a:cubicBezTo>
                  <a:lnTo>
                    <a:pt x="33577" y="855101"/>
                  </a:lnTo>
                  <a:cubicBezTo>
                    <a:pt x="15033" y="855101"/>
                    <a:pt x="0" y="840068"/>
                    <a:pt x="0" y="821524"/>
                  </a:cubicBezTo>
                  <a:lnTo>
                    <a:pt x="0" y="33577"/>
                  </a:lnTo>
                  <a:cubicBezTo>
                    <a:pt x="0" y="15033"/>
                    <a:pt x="15033" y="0"/>
                    <a:pt x="33577" y="0"/>
                  </a:cubicBezTo>
                  <a:close/>
                </a:path>
              </a:pathLst>
            </a:custGeom>
            <a:solidFill>
              <a:srgbClr val="AADBC0"/>
            </a:solidFill>
            <a:ln w="19050" cap="rnd">
              <a:solidFill>
                <a:srgbClr val="3A3937"/>
              </a:solidFill>
              <a:prstDash val="solid"/>
              <a:round/>
            </a:ln>
          </p:spPr>
          <p:txBody>
            <a:bodyPr/>
            <a:lstStyle/>
            <a:p>
              <a:endParaRPr lang="en-US"/>
            </a:p>
          </p:txBody>
        </p:sp>
        <p:sp>
          <p:nvSpPr>
            <p:cNvPr id="6" name="TextBox 6"/>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a:off x="6413510" y="3708794"/>
            <a:ext cx="5533675" cy="2090350"/>
            <a:chOff x="0" y="0"/>
            <a:chExt cx="2263664" cy="855101"/>
          </a:xfrm>
        </p:grpSpPr>
        <p:sp>
          <p:nvSpPr>
            <p:cNvPr id="8" name="Freeform 8"/>
            <p:cNvSpPr/>
            <p:nvPr/>
          </p:nvSpPr>
          <p:spPr>
            <a:xfrm>
              <a:off x="0" y="0"/>
              <a:ext cx="2263664" cy="855101"/>
            </a:xfrm>
            <a:custGeom>
              <a:avLst/>
              <a:gdLst/>
              <a:ahLst/>
              <a:cxnLst/>
              <a:rect l="l" t="t" r="r" b="b"/>
              <a:pathLst>
                <a:path w="2263664" h="855101">
                  <a:moveTo>
                    <a:pt x="33577" y="0"/>
                  </a:moveTo>
                  <a:lnTo>
                    <a:pt x="2230087" y="0"/>
                  </a:lnTo>
                  <a:cubicBezTo>
                    <a:pt x="2248631" y="0"/>
                    <a:pt x="2263664" y="15033"/>
                    <a:pt x="2263664" y="33577"/>
                  </a:cubicBezTo>
                  <a:lnTo>
                    <a:pt x="2263664" y="821524"/>
                  </a:lnTo>
                  <a:cubicBezTo>
                    <a:pt x="2263664" y="830429"/>
                    <a:pt x="2260127" y="838969"/>
                    <a:pt x="2253830" y="845266"/>
                  </a:cubicBezTo>
                  <a:cubicBezTo>
                    <a:pt x="2247533" y="851563"/>
                    <a:pt x="2238992" y="855101"/>
                    <a:pt x="2230087" y="855101"/>
                  </a:cubicBezTo>
                  <a:lnTo>
                    <a:pt x="33577" y="855101"/>
                  </a:lnTo>
                  <a:cubicBezTo>
                    <a:pt x="15033" y="855101"/>
                    <a:pt x="0" y="840068"/>
                    <a:pt x="0" y="821524"/>
                  </a:cubicBezTo>
                  <a:lnTo>
                    <a:pt x="0" y="33577"/>
                  </a:lnTo>
                  <a:cubicBezTo>
                    <a:pt x="0" y="15033"/>
                    <a:pt x="15033" y="0"/>
                    <a:pt x="33577" y="0"/>
                  </a:cubicBezTo>
                  <a:close/>
                </a:path>
              </a:pathLst>
            </a:custGeom>
            <a:solidFill>
              <a:srgbClr val="83C6A2"/>
            </a:solidFill>
            <a:ln w="19050" cap="rnd">
              <a:solidFill>
                <a:srgbClr val="3A3937"/>
              </a:solidFill>
              <a:prstDash val="solid"/>
              <a:round/>
            </a:ln>
          </p:spPr>
          <p:txBody>
            <a:bodyPr/>
            <a:lstStyle/>
            <a:p>
              <a:endParaRPr lang="en-US"/>
            </a:p>
          </p:txBody>
        </p:sp>
        <p:sp>
          <p:nvSpPr>
            <p:cNvPr id="9" name="TextBox 9"/>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0" name="Group 10"/>
          <p:cNvGrpSpPr/>
          <p:nvPr/>
        </p:nvGrpSpPr>
        <p:grpSpPr>
          <a:xfrm>
            <a:off x="707128" y="5940642"/>
            <a:ext cx="5533675" cy="2090350"/>
            <a:chOff x="0" y="0"/>
            <a:chExt cx="2263664" cy="855101"/>
          </a:xfrm>
        </p:grpSpPr>
        <p:sp>
          <p:nvSpPr>
            <p:cNvPr id="11" name="Freeform 11"/>
            <p:cNvSpPr/>
            <p:nvPr/>
          </p:nvSpPr>
          <p:spPr>
            <a:xfrm>
              <a:off x="0" y="0"/>
              <a:ext cx="2263664" cy="855101"/>
            </a:xfrm>
            <a:custGeom>
              <a:avLst/>
              <a:gdLst/>
              <a:ahLst/>
              <a:cxnLst/>
              <a:rect l="l" t="t" r="r" b="b"/>
              <a:pathLst>
                <a:path w="2263664" h="855101">
                  <a:moveTo>
                    <a:pt x="33577" y="0"/>
                  </a:moveTo>
                  <a:lnTo>
                    <a:pt x="2230087" y="0"/>
                  </a:lnTo>
                  <a:cubicBezTo>
                    <a:pt x="2248631" y="0"/>
                    <a:pt x="2263664" y="15033"/>
                    <a:pt x="2263664" y="33577"/>
                  </a:cubicBezTo>
                  <a:lnTo>
                    <a:pt x="2263664" y="821524"/>
                  </a:lnTo>
                  <a:cubicBezTo>
                    <a:pt x="2263664" y="830429"/>
                    <a:pt x="2260127" y="838969"/>
                    <a:pt x="2253830" y="845266"/>
                  </a:cubicBezTo>
                  <a:cubicBezTo>
                    <a:pt x="2247533" y="851563"/>
                    <a:pt x="2238992" y="855101"/>
                    <a:pt x="2230087" y="855101"/>
                  </a:cubicBezTo>
                  <a:lnTo>
                    <a:pt x="33577" y="855101"/>
                  </a:lnTo>
                  <a:cubicBezTo>
                    <a:pt x="15033" y="855101"/>
                    <a:pt x="0" y="840068"/>
                    <a:pt x="0" y="821524"/>
                  </a:cubicBezTo>
                  <a:lnTo>
                    <a:pt x="0" y="33577"/>
                  </a:lnTo>
                  <a:cubicBezTo>
                    <a:pt x="0" y="15033"/>
                    <a:pt x="15033" y="0"/>
                    <a:pt x="33577" y="0"/>
                  </a:cubicBezTo>
                  <a:close/>
                </a:path>
              </a:pathLst>
            </a:custGeom>
            <a:solidFill>
              <a:srgbClr val="83C6A2"/>
            </a:solidFill>
            <a:ln w="19050" cap="rnd">
              <a:solidFill>
                <a:srgbClr val="3A3937"/>
              </a:solidFill>
              <a:prstDash val="solid"/>
              <a:round/>
            </a:ln>
          </p:spPr>
          <p:txBody>
            <a:bodyPr/>
            <a:lstStyle/>
            <a:p>
              <a:endParaRPr lang="en-US"/>
            </a:p>
          </p:txBody>
        </p:sp>
        <p:sp>
          <p:nvSpPr>
            <p:cNvPr id="12" name="TextBox 12"/>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3" name="Group 13"/>
          <p:cNvGrpSpPr/>
          <p:nvPr/>
        </p:nvGrpSpPr>
        <p:grpSpPr>
          <a:xfrm>
            <a:off x="6412881" y="5940642"/>
            <a:ext cx="5533675" cy="2090350"/>
            <a:chOff x="0" y="0"/>
            <a:chExt cx="2263664" cy="855101"/>
          </a:xfrm>
        </p:grpSpPr>
        <p:sp>
          <p:nvSpPr>
            <p:cNvPr id="14" name="Freeform 14"/>
            <p:cNvSpPr/>
            <p:nvPr/>
          </p:nvSpPr>
          <p:spPr>
            <a:xfrm>
              <a:off x="0" y="0"/>
              <a:ext cx="2263664" cy="855101"/>
            </a:xfrm>
            <a:custGeom>
              <a:avLst/>
              <a:gdLst/>
              <a:ahLst/>
              <a:cxnLst/>
              <a:rect l="l" t="t" r="r" b="b"/>
              <a:pathLst>
                <a:path w="2263664" h="855101">
                  <a:moveTo>
                    <a:pt x="33577" y="0"/>
                  </a:moveTo>
                  <a:lnTo>
                    <a:pt x="2230087" y="0"/>
                  </a:lnTo>
                  <a:cubicBezTo>
                    <a:pt x="2248631" y="0"/>
                    <a:pt x="2263664" y="15033"/>
                    <a:pt x="2263664" y="33577"/>
                  </a:cubicBezTo>
                  <a:lnTo>
                    <a:pt x="2263664" y="821524"/>
                  </a:lnTo>
                  <a:cubicBezTo>
                    <a:pt x="2263664" y="830429"/>
                    <a:pt x="2260127" y="838969"/>
                    <a:pt x="2253830" y="845266"/>
                  </a:cubicBezTo>
                  <a:cubicBezTo>
                    <a:pt x="2247533" y="851563"/>
                    <a:pt x="2238992" y="855101"/>
                    <a:pt x="2230087" y="855101"/>
                  </a:cubicBezTo>
                  <a:lnTo>
                    <a:pt x="33577" y="855101"/>
                  </a:lnTo>
                  <a:cubicBezTo>
                    <a:pt x="15033" y="855101"/>
                    <a:pt x="0" y="840068"/>
                    <a:pt x="0" y="821524"/>
                  </a:cubicBezTo>
                  <a:lnTo>
                    <a:pt x="0" y="33577"/>
                  </a:lnTo>
                  <a:cubicBezTo>
                    <a:pt x="0" y="15033"/>
                    <a:pt x="15033" y="0"/>
                    <a:pt x="33577" y="0"/>
                  </a:cubicBezTo>
                  <a:close/>
                </a:path>
              </a:pathLst>
            </a:custGeom>
            <a:solidFill>
              <a:srgbClr val="AADBC0"/>
            </a:solidFill>
            <a:ln w="19050" cap="rnd">
              <a:solidFill>
                <a:srgbClr val="3A3937"/>
              </a:solidFill>
              <a:prstDash val="solid"/>
              <a:round/>
            </a:ln>
          </p:spPr>
          <p:txBody>
            <a:bodyPr/>
            <a:lstStyle/>
            <a:p>
              <a:endParaRPr lang="en-US"/>
            </a:p>
          </p:txBody>
        </p:sp>
        <p:sp>
          <p:nvSpPr>
            <p:cNvPr id="15" name="TextBox 15"/>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sp>
        <p:nvSpPr>
          <p:cNvPr id="16" name="TextBox 16"/>
          <p:cNvSpPr txBox="1"/>
          <p:nvPr/>
        </p:nvSpPr>
        <p:spPr>
          <a:xfrm>
            <a:off x="1364753" y="4436495"/>
            <a:ext cx="4218425" cy="1171956"/>
          </a:xfrm>
          <a:prstGeom prst="rect">
            <a:avLst/>
          </a:prstGeom>
        </p:spPr>
        <p:txBody>
          <a:bodyPr lIns="0" tIns="0" rIns="0" bIns="0" rtlCol="0" anchor="t">
            <a:spAutoFit/>
          </a:bodyPr>
          <a:lstStyle/>
          <a:p>
            <a:pPr marL="0" lvl="0" indent="0" algn="ctr">
              <a:lnSpc>
                <a:spcPts val="3192"/>
              </a:lnSpc>
              <a:spcBef>
                <a:spcPct val="0"/>
              </a:spcBef>
            </a:pPr>
            <a:r>
              <a:rPr lang="en-US" sz="2100" spc="-65">
                <a:solidFill>
                  <a:srgbClr val="000000"/>
                </a:solidFill>
                <a:latin typeface="Montserrat"/>
              </a:rPr>
              <a:t>Monthly dates with yourself to review your spending habits and fill in your Expense Sheet!</a:t>
            </a:r>
          </a:p>
        </p:txBody>
      </p:sp>
      <p:sp>
        <p:nvSpPr>
          <p:cNvPr id="17" name="TextBox 17"/>
          <p:cNvSpPr txBox="1"/>
          <p:nvPr/>
        </p:nvSpPr>
        <p:spPr>
          <a:xfrm>
            <a:off x="707128" y="3926277"/>
            <a:ext cx="5533675" cy="527433"/>
          </a:xfrm>
          <a:prstGeom prst="rect">
            <a:avLst/>
          </a:prstGeom>
        </p:spPr>
        <p:txBody>
          <a:bodyPr lIns="0" tIns="0" rIns="0" bIns="0" rtlCol="0" anchor="t">
            <a:spAutoFit/>
          </a:bodyPr>
          <a:lstStyle/>
          <a:p>
            <a:pPr marL="0" lvl="0" indent="0" algn="ctr">
              <a:lnSpc>
                <a:spcPts val="3317"/>
              </a:lnSpc>
              <a:spcBef>
                <a:spcPct val="0"/>
              </a:spcBef>
            </a:pPr>
            <a:r>
              <a:rPr lang="en-US" sz="3100">
                <a:solidFill>
                  <a:srgbClr val="000000"/>
                </a:solidFill>
                <a:latin typeface="Agrandir Medium"/>
              </a:rPr>
              <a:t>Set “Money Dates”</a:t>
            </a:r>
          </a:p>
        </p:txBody>
      </p:sp>
      <p:sp>
        <p:nvSpPr>
          <p:cNvPr id="18" name="TextBox 18"/>
          <p:cNvSpPr txBox="1"/>
          <p:nvPr/>
        </p:nvSpPr>
        <p:spPr>
          <a:xfrm>
            <a:off x="6413510" y="3926279"/>
            <a:ext cx="5533675" cy="527431"/>
          </a:xfrm>
          <a:prstGeom prst="rect">
            <a:avLst/>
          </a:prstGeom>
        </p:spPr>
        <p:txBody>
          <a:bodyPr lIns="0" tIns="0" rIns="0" bIns="0" rtlCol="0" anchor="t">
            <a:spAutoFit/>
          </a:bodyPr>
          <a:lstStyle/>
          <a:p>
            <a:pPr marL="0" lvl="0" indent="0" algn="ctr">
              <a:lnSpc>
                <a:spcPts val="3316"/>
              </a:lnSpc>
              <a:spcBef>
                <a:spcPct val="0"/>
              </a:spcBef>
            </a:pPr>
            <a:r>
              <a:rPr lang="en-US" sz="3099">
                <a:solidFill>
                  <a:srgbClr val="000000"/>
                </a:solidFill>
                <a:latin typeface="Agrandir Medium"/>
              </a:rPr>
              <a:t>Avoid impulse purchases</a:t>
            </a:r>
          </a:p>
        </p:txBody>
      </p:sp>
      <p:sp>
        <p:nvSpPr>
          <p:cNvPr id="19" name="TextBox 19"/>
          <p:cNvSpPr txBox="1"/>
          <p:nvPr/>
        </p:nvSpPr>
        <p:spPr>
          <a:xfrm>
            <a:off x="6412881" y="6078160"/>
            <a:ext cx="5533675" cy="527431"/>
          </a:xfrm>
          <a:prstGeom prst="rect">
            <a:avLst/>
          </a:prstGeom>
        </p:spPr>
        <p:txBody>
          <a:bodyPr lIns="0" tIns="0" rIns="0" bIns="0" rtlCol="0" anchor="t">
            <a:spAutoFit/>
          </a:bodyPr>
          <a:lstStyle/>
          <a:p>
            <a:pPr marL="0" lvl="0" indent="0" algn="ctr">
              <a:lnSpc>
                <a:spcPts val="3316"/>
              </a:lnSpc>
              <a:spcBef>
                <a:spcPct val="0"/>
              </a:spcBef>
            </a:pPr>
            <a:r>
              <a:rPr lang="en-US" sz="3099">
                <a:solidFill>
                  <a:srgbClr val="000000"/>
                </a:solidFill>
                <a:latin typeface="Agrandir Medium"/>
              </a:rPr>
              <a:t>Cook / Meal Prep @ Home</a:t>
            </a:r>
          </a:p>
        </p:txBody>
      </p:sp>
      <p:sp>
        <p:nvSpPr>
          <p:cNvPr id="20" name="TextBox 20"/>
          <p:cNvSpPr txBox="1"/>
          <p:nvPr/>
        </p:nvSpPr>
        <p:spPr>
          <a:xfrm>
            <a:off x="707128" y="6078160"/>
            <a:ext cx="5533675" cy="527431"/>
          </a:xfrm>
          <a:prstGeom prst="rect">
            <a:avLst/>
          </a:prstGeom>
        </p:spPr>
        <p:txBody>
          <a:bodyPr lIns="0" tIns="0" rIns="0" bIns="0" rtlCol="0" anchor="t">
            <a:spAutoFit/>
          </a:bodyPr>
          <a:lstStyle/>
          <a:p>
            <a:pPr marL="0" lvl="0" indent="0" algn="ctr">
              <a:lnSpc>
                <a:spcPts val="3316"/>
              </a:lnSpc>
              <a:spcBef>
                <a:spcPct val="0"/>
              </a:spcBef>
            </a:pPr>
            <a:r>
              <a:rPr lang="en-US" sz="3099">
                <a:solidFill>
                  <a:srgbClr val="000000"/>
                </a:solidFill>
                <a:latin typeface="Agrandir Medium"/>
              </a:rPr>
              <a:t>Buy Used Textbooks</a:t>
            </a:r>
          </a:p>
        </p:txBody>
      </p:sp>
      <p:grpSp>
        <p:nvGrpSpPr>
          <p:cNvPr id="21" name="Group 21"/>
          <p:cNvGrpSpPr/>
          <p:nvPr/>
        </p:nvGrpSpPr>
        <p:grpSpPr>
          <a:xfrm>
            <a:off x="12118635" y="3708794"/>
            <a:ext cx="5533675" cy="2090350"/>
            <a:chOff x="0" y="0"/>
            <a:chExt cx="2263664" cy="855101"/>
          </a:xfrm>
        </p:grpSpPr>
        <p:sp>
          <p:nvSpPr>
            <p:cNvPr id="22" name="Freeform 22"/>
            <p:cNvSpPr/>
            <p:nvPr/>
          </p:nvSpPr>
          <p:spPr>
            <a:xfrm>
              <a:off x="0" y="0"/>
              <a:ext cx="2263664" cy="855101"/>
            </a:xfrm>
            <a:custGeom>
              <a:avLst/>
              <a:gdLst/>
              <a:ahLst/>
              <a:cxnLst/>
              <a:rect l="l" t="t" r="r" b="b"/>
              <a:pathLst>
                <a:path w="2263664" h="855101">
                  <a:moveTo>
                    <a:pt x="33577" y="0"/>
                  </a:moveTo>
                  <a:lnTo>
                    <a:pt x="2230087" y="0"/>
                  </a:lnTo>
                  <a:cubicBezTo>
                    <a:pt x="2248631" y="0"/>
                    <a:pt x="2263664" y="15033"/>
                    <a:pt x="2263664" y="33577"/>
                  </a:cubicBezTo>
                  <a:lnTo>
                    <a:pt x="2263664" y="821524"/>
                  </a:lnTo>
                  <a:cubicBezTo>
                    <a:pt x="2263664" y="830429"/>
                    <a:pt x="2260127" y="838969"/>
                    <a:pt x="2253830" y="845266"/>
                  </a:cubicBezTo>
                  <a:cubicBezTo>
                    <a:pt x="2247533" y="851563"/>
                    <a:pt x="2238992" y="855101"/>
                    <a:pt x="2230087" y="855101"/>
                  </a:cubicBezTo>
                  <a:lnTo>
                    <a:pt x="33577" y="855101"/>
                  </a:lnTo>
                  <a:cubicBezTo>
                    <a:pt x="15033" y="855101"/>
                    <a:pt x="0" y="840068"/>
                    <a:pt x="0" y="821524"/>
                  </a:cubicBezTo>
                  <a:lnTo>
                    <a:pt x="0" y="33577"/>
                  </a:lnTo>
                  <a:cubicBezTo>
                    <a:pt x="0" y="15033"/>
                    <a:pt x="15033" y="0"/>
                    <a:pt x="33577" y="0"/>
                  </a:cubicBezTo>
                  <a:close/>
                </a:path>
              </a:pathLst>
            </a:custGeom>
            <a:solidFill>
              <a:srgbClr val="AADBC0"/>
            </a:solidFill>
            <a:ln w="19050" cap="rnd">
              <a:solidFill>
                <a:srgbClr val="3A3937"/>
              </a:solidFill>
              <a:prstDash val="solid"/>
              <a:round/>
            </a:ln>
          </p:spPr>
          <p:txBody>
            <a:bodyPr/>
            <a:lstStyle/>
            <a:p>
              <a:endParaRPr lang="en-US"/>
            </a:p>
          </p:txBody>
        </p:sp>
        <p:sp>
          <p:nvSpPr>
            <p:cNvPr id="23" name="TextBox 23"/>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sp>
        <p:nvSpPr>
          <p:cNvPr id="24" name="TextBox 24"/>
          <p:cNvSpPr txBox="1"/>
          <p:nvPr/>
        </p:nvSpPr>
        <p:spPr>
          <a:xfrm>
            <a:off x="12118635" y="3926277"/>
            <a:ext cx="5533675" cy="527433"/>
          </a:xfrm>
          <a:prstGeom prst="rect">
            <a:avLst/>
          </a:prstGeom>
        </p:spPr>
        <p:txBody>
          <a:bodyPr lIns="0" tIns="0" rIns="0" bIns="0" rtlCol="0" anchor="t">
            <a:spAutoFit/>
          </a:bodyPr>
          <a:lstStyle/>
          <a:p>
            <a:pPr marL="0" lvl="0" indent="0" algn="ctr">
              <a:lnSpc>
                <a:spcPts val="3317"/>
              </a:lnSpc>
              <a:spcBef>
                <a:spcPct val="0"/>
              </a:spcBef>
            </a:pPr>
            <a:r>
              <a:rPr lang="en-US" sz="3100">
                <a:solidFill>
                  <a:srgbClr val="000000"/>
                </a:solidFill>
                <a:latin typeface="Agrandir Medium"/>
              </a:rPr>
              <a:t>Carpool / Public Transport.</a:t>
            </a:r>
          </a:p>
        </p:txBody>
      </p:sp>
      <p:grpSp>
        <p:nvGrpSpPr>
          <p:cNvPr id="25" name="Group 25"/>
          <p:cNvGrpSpPr/>
          <p:nvPr/>
        </p:nvGrpSpPr>
        <p:grpSpPr>
          <a:xfrm>
            <a:off x="12118006" y="5940642"/>
            <a:ext cx="5533675" cy="2090350"/>
            <a:chOff x="0" y="0"/>
            <a:chExt cx="2263664" cy="855101"/>
          </a:xfrm>
        </p:grpSpPr>
        <p:sp>
          <p:nvSpPr>
            <p:cNvPr id="26" name="Freeform 26"/>
            <p:cNvSpPr/>
            <p:nvPr/>
          </p:nvSpPr>
          <p:spPr>
            <a:xfrm>
              <a:off x="0" y="0"/>
              <a:ext cx="2263664" cy="855101"/>
            </a:xfrm>
            <a:custGeom>
              <a:avLst/>
              <a:gdLst/>
              <a:ahLst/>
              <a:cxnLst/>
              <a:rect l="l" t="t" r="r" b="b"/>
              <a:pathLst>
                <a:path w="2263664" h="855101">
                  <a:moveTo>
                    <a:pt x="33577" y="0"/>
                  </a:moveTo>
                  <a:lnTo>
                    <a:pt x="2230087" y="0"/>
                  </a:lnTo>
                  <a:cubicBezTo>
                    <a:pt x="2248631" y="0"/>
                    <a:pt x="2263664" y="15033"/>
                    <a:pt x="2263664" y="33577"/>
                  </a:cubicBezTo>
                  <a:lnTo>
                    <a:pt x="2263664" y="821524"/>
                  </a:lnTo>
                  <a:cubicBezTo>
                    <a:pt x="2263664" y="830429"/>
                    <a:pt x="2260127" y="838969"/>
                    <a:pt x="2253830" y="845266"/>
                  </a:cubicBezTo>
                  <a:cubicBezTo>
                    <a:pt x="2247533" y="851563"/>
                    <a:pt x="2238992" y="855101"/>
                    <a:pt x="2230087" y="855101"/>
                  </a:cubicBezTo>
                  <a:lnTo>
                    <a:pt x="33577" y="855101"/>
                  </a:lnTo>
                  <a:cubicBezTo>
                    <a:pt x="15033" y="855101"/>
                    <a:pt x="0" y="840068"/>
                    <a:pt x="0" y="821524"/>
                  </a:cubicBezTo>
                  <a:lnTo>
                    <a:pt x="0" y="33577"/>
                  </a:lnTo>
                  <a:cubicBezTo>
                    <a:pt x="0" y="15033"/>
                    <a:pt x="15033" y="0"/>
                    <a:pt x="33577" y="0"/>
                  </a:cubicBezTo>
                  <a:close/>
                </a:path>
              </a:pathLst>
            </a:custGeom>
            <a:solidFill>
              <a:srgbClr val="83C6A2"/>
            </a:solidFill>
            <a:ln w="19050" cap="rnd">
              <a:solidFill>
                <a:srgbClr val="3A3937"/>
              </a:solidFill>
              <a:prstDash val="solid"/>
              <a:round/>
            </a:ln>
          </p:spPr>
          <p:txBody>
            <a:bodyPr/>
            <a:lstStyle/>
            <a:p>
              <a:endParaRPr lang="en-US"/>
            </a:p>
          </p:txBody>
        </p:sp>
        <p:sp>
          <p:nvSpPr>
            <p:cNvPr id="27" name="TextBox 27"/>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sp>
        <p:nvSpPr>
          <p:cNvPr id="28" name="TextBox 28"/>
          <p:cNvSpPr txBox="1"/>
          <p:nvPr/>
        </p:nvSpPr>
        <p:spPr>
          <a:xfrm>
            <a:off x="12118006" y="6078160"/>
            <a:ext cx="5533675" cy="527431"/>
          </a:xfrm>
          <a:prstGeom prst="rect">
            <a:avLst/>
          </a:prstGeom>
        </p:spPr>
        <p:txBody>
          <a:bodyPr lIns="0" tIns="0" rIns="0" bIns="0" rtlCol="0" anchor="t">
            <a:spAutoFit/>
          </a:bodyPr>
          <a:lstStyle/>
          <a:p>
            <a:pPr marL="0" lvl="0" indent="0" algn="ctr">
              <a:lnSpc>
                <a:spcPts val="3316"/>
              </a:lnSpc>
              <a:spcBef>
                <a:spcPct val="0"/>
              </a:spcBef>
            </a:pPr>
            <a:r>
              <a:rPr lang="en-US" sz="3099">
                <a:solidFill>
                  <a:srgbClr val="000000"/>
                </a:solidFill>
                <a:latin typeface="Agrandir Medium"/>
              </a:rPr>
              <a:t>Free Campus Events</a:t>
            </a:r>
          </a:p>
        </p:txBody>
      </p:sp>
      <p:sp>
        <p:nvSpPr>
          <p:cNvPr id="29" name="TextBox 29"/>
          <p:cNvSpPr txBox="1"/>
          <p:nvPr/>
        </p:nvSpPr>
        <p:spPr>
          <a:xfrm>
            <a:off x="7070506" y="4436495"/>
            <a:ext cx="4218425" cy="1171956"/>
          </a:xfrm>
          <a:prstGeom prst="rect">
            <a:avLst/>
          </a:prstGeom>
        </p:spPr>
        <p:txBody>
          <a:bodyPr lIns="0" tIns="0" rIns="0" bIns="0" rtlCol="0" anchor="t">
            <a:spAutoFit/>
          </a:bodyPr>
          <a:lstStyle/>
          <a:p>
            <a:pPr marL="0" lvl="0" indent="0" algn="ctr">
              <a:lnSpc>
                <a:spcPts val="3192"/>
              </a:lnSpc>
              <a:spcBef>
                <a:spcPct val="0"/>
              </a:spcBef>
            </a:pPr>
            <a:r>
              <a:rPr lang="en-US" sz="2100" spc="-65">
                <a:solidFill>
                  <a:srgbClr val="000000"/>
                </a:solidFill>
                <a:latin typeface="Montserrat"/>
              </a:rPr>
              <a:t>Ask yourself is this a need or a want. Am I willing to sacrifice something else to purchase this?</a:t>
            </a:r>
          </a:p>
        </p:txBody>
      </p:sp>
      <p:sp>
        <p:nvSpPr>
          <p:cNvPr id="30" name="TextBox 30"/>
          <p:cNvSpPr txBox="1"/>
          <p:nvPr/>
        </p:nvSpPr>
        <p:spPr>
          <a:xfrm>
            <a:off x="12776260" y="4436495"/>
            <a:ext cx="4518759" cy="1171956"/>
          </a:xfrm>
          <a:prstGeom prst="rect">
            <a:avLst/>
          </a:prstGeom>
        </p:spPr>
        <p:txBody>
          <a:bodyPr lIns="0" tIns="0" rIns="0" bIns="0" rtlCol="0" anchor="t">
            <a:spAutoFit/>
          </a:bodyPr>
          <a:lstStyle/>
          <a:p>
            <a:pPr marL="0" lvl="0" indent="0" algn="ctr">
              <a:lnSpc>
                <a:spcPts val="3192"/>
              </a:lnSpc>
              <a:spcBef>
                <a:spcPct val="0"/>
              </a:spcBef>
            </a:pPr>
            <a:r>
              <a:rPr lang="en-US" sz="2100" spc="-65">
                <a:solidFill>
                  <a:srgbClr val="000000"/>
                </a:solidFill>
                <a:latin typeface="Montserrat"/>
              </a:rPr>
              <a:t>Find ways to be creative to save money on transportation; carpool with friends, bike / walk to class</a:t>
            </a:r>
          </a:p>
        </p:txBody>
      </p:sp>
      <p:sp>
        <p:nvSpPr>
          <p:cNvPr id="31" name="TextBox 31"/>
          <p:cNvSpPr txBox="1"/>
          <p:nvPr/>
        </p:nvSpPr>
        <p:spPr>
          <a:xfrm>
            <a:off x="1364753" y="6586541"/>
            <a:ext cx="4218425" cy="1171956"/>
          </a:xfrm>
          <a:prstGeom prst="rect">
            <a:avLst/>
          </a:prstGeom>
        </p:spPr>
        <p:txBody>
          <a:bodyPr lIns="0" tIns="0" rIns="0" bIns="0" rtlCol="0" anchor="t">
            <a:spAutoFit/>
          </a:bodyPr>
          <a:lstStyle/>
          <a:p>
            <a:pPr marL="0" lvl="0" indent="0" algn="ctr">
              <a:lnSpc>
                <a:spcPts val="3192"/>
              </a:lnSpc>
              <a:spcBef>
                <a:spcPct val="0"/>
              </a:spcBef>
            </a:pPr>
            <a:r>
              <a:rPr lang="en-US" sz="2100" spc="-65">
                <a:solidFill>
                  <a:srgbClr val="000000"/>
                </a:solidFill>
                <a:latin typeface="Montserrat"/>
              </a:rPr>
              <a:t>Don’t buy the first book you need; research, ask, Facebook marketplace is your bestie!</a:t>
            </a:r>
          </a:p>
        </p:txBody>
      </p:sp>
      <p:sp>
        <p:nvSpPr>
          <p:cNvPr id="32" name="TextBox 32"/>
          <p:cNvSpPr txBox="1"/>
          <p:nvPr/>
        </p:nvSpPr>
        <p:spPr>
          <a:xfrm>
            <a:off x="7070192" y="6586541"/>
            <a:ext cx="4218425" cy="1195071"/>
          </a:xfrm>
          <a:prstGeom prst="rect">
            <a:avLst/>
          </a:prstGeom>
        </p:spPr>
        <p:txBody>
          <a:bodyPr lIns="0" tIns="0" rIns="0" bIns="0" rtlCol="0" anchor="t">
            <a:spAutoFit/>
          </a:bodyPr>
          <a:lstStyle/>
          <a:p>
            <a:pPr marL="0" lvl="0" indent="0" algn="ctr">
              <a:lnSpc>
                <a:spcPts val="3192"/>
              </a:lnSpc>
              <a:spcBef>
                <a:spcPct val="0"/>
              </a:spcBef>
            </a:pPr>
            <a:r>
              <a:rPr lang="en-US" sz="2100" spc="-65" dirty="0">
                <a:solidFill>
                  <a:srgbClr val="000000"/>
                </a:solidFill>
                <a:latin typeface="Montserrat"/>
              </a:rPr>
              <a:t>Typically, cheaper than eating out + utilizes fewer ingredients across different meals. </a:t>
            </a:r>
          </a:p>
        </p:txBody>
      </p:sp>
      <p:sp>
        <p:nvSpPr>
          <p:cNvPr id="33" name="TextBox 33"/>
          <p:cNvSpPr txBox="1"/>
          <p:nvPr/>
        </p:nvSpPr>
        <p:spPr>
          <a:xfrm>
            <a:off x="12775231" y="6586541"/>
            <a:ext cx="4218425" cy="1171956"/>
          </a:xfrm>
          <a:prstGeom prst="rect">
            <a:avLst/>
          </a:prstGeom>
        </p:spPr>
        <p:txBody>
          <a:bodyPr lIns="0" tIns="0" rIns="0" bIns="0" rtlCol="0" anchor="t">
            <a:spAutoFit/>
          </a:bodyPr>
          <a:lstStyle/>
          <a:p>
            <a:pPr algn="ctr">
              <a:lnSpc>
                <a:spcPts val="3192"/>
              </a:lnSpc>
            </a:pPr>
            <a:r>
              <a:rPr lang="en-US" sz="2100" spc="-65">
                <a:solidFill>
                  <a:srgbClr val="000000"/>
                </a:solidFill>
                <a:latin typeface="Montserrat"/>
              </a:rPr>
              <a:t>Take advantage of events on campus; free meals / activities </a:t>
            </a:r>
          </a:p>
          <a:p>
            <a:pPr marL="0" lvl="0" indent="0" algn="ctr">
              <a:lnSpc>
                <a:spcPts val="3192"/>
              </a:lnSpc>
              <a:spcBef>
                <a:spcPct val="0"/>
              </a:spcBef>
            </a:pPr>
            <a:r>
              <a:rPr lang="en-US" sz="2100" spc="-65">
                <a:solidFill>
                  <a:srgbClr val="000000"/>
                </a:solidFill>
                <a:latin typeface="Montserrat"/>
              </a:rPr>
              <a:t>Join free clubs to be involved!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3491247" y="1941838"/>
            <a:ext cx="11305505" cy="6249788"/>
          </a:xfrm>
          <a:prstGeom prst="rect">
            <a:avLst/>
          </a:prstGeom>
        </p:spPr>
        <p:txBody>
          <a:bodyPr wrap="square" lIns="0" tIns="0" rIns="0" bIns="0" rtlCol="0" anchor="t">
            <a:spAutoFit/>
          </a:bodyPr>
          <a:lstStyle/>
          <a:p>
            <a:pPr algn="ctr">
              <a:lnSpc>
                <a:spcPts val="8136"/>
              </a:lnSpc>
            </a:pPr>
            <a:r>
              <a:rPr lang="en-US" sz="7200" dirty="0">
                <a:solidFill>
                  <a:srgbClr val="000000"/>
                </a:solidFill>
                <a:latin typeface="Agrandir Bold"/>
              </a:rPr>
              <a:t>Have Fun</a:t>
            </a:r>
          </a:p>
          <a:p>
            <a:pPr algn="ctr">
              <a:lnSpc>
                <a:spcPts val="8136"/>
              </a:lnSpc>
            </a:pPr>
            <a:r>
              <a:rPr lang="en-US" sz="7200" dirty="0">
                <a:solidFill>
                  <a:srgbClr val="000000"/>
                </a:solidFill>
                <a:latin typeface="Agrandir Bold"/>
              </a:rPr>
              <a:t>Capture Memories</a:t>
            </a:r>
          </a:p>
          <a:p>
            <a:pPr algn="ctr">
              <a:lnSpc>
                <a:spcPts val="8136"/>
              </a:lnSpc>
            </a:pPr>
            <a:r>
              <a:rPr lang="en-US" sz="7200" dirty="0">
                <a:solidFill>
                  <a:srgbClr val="000000"/>
                </a:solidFill>
                <a:latin typeface="Agrandir Bold"/>
              </a:rPr>
              <a:t>Make New friends</a:t>
            </a:r>
          </a:p>
          <a:p>
            <a:pPr algn="ctr">
              <a:lnSpc>
                <a:spcPts val="8136"/>
              </a:lnSpc>
            </a:pPr>
            <a:r>
              <a:rPr lang="en-US" sz="7200" dirty="0">
                <a:solidFill>
                  <a:srgbClr val="000000"/>
                </a:solidFill>
                <a:latin typeface="Agrandir Bold"/>
              </a:rPr>
              <a:t>Celebrate the Wins</a:t>
            </a:r>
          </a:p>
          <a:p>
            <a:pPr algn="ctr">
              <a:lnSpc>
                <a:spcPts val="8136"/>
              </a:lnSpc>
            </a:pPr>
            <a:r>
              <a:rPr lang="en-US" sz="7200" dirty="0">
                <a:solidFill>
                  <a:srgbClr val="000000"/>
                </a:solidFill>
                <a:latin typeface="Agrandir Bold"/>
              </a:rPr>
              <a:t>Respect the Losses </a:t>
            </a:r>
          </a:p>
          <a:p>
            <a:pPr algn="ctr">
              <a:lnSpc>
                <a:spcPts val="8136"/>
              </a:lnSpc>
              <a:spcBef>
                <a:spcPct val="0"/>
              </a:spcBef>
            </a:pPr>
            <a:r>
              <a:rPr lang="en-US" sz="7200" dirty="0">
                <a:solidFill>
                  <a:srgbClr val="000000"/>
                </a:solidFill>
                <a:latin typeface="Agrandir Bold"/>
              </a:rPr>
              <a:t>Enjoy every moment </a:t>
            </a:r>
          </a:p>
        </p:txBody>
      </p:sp>
      <p:sp>
        <p:nvSpPr>
          <p:cNvPr id="4" name="Freeform 4"/>
          <p:cNvSpPr/>
          <p:nvPr/>
        </p:nvSpPr>
        <p:spPr>
          <a:xfrm>
            <a:off x="15126996" y="496374"/>
            <a:ext cx="2503109" cy="2503109"/>
          </a:xfrm>
          <a:custGeom>
            <a:avLst/>
            <a:gdLst/>
            <a:ahLst/>
            <a:cxnLst/>
            <a:rect l="l" t="t" r="r" b="b"/>
            <a:pathLst>
              <a:path w="2503109" h="2503109">
                <a:moveTo>
                  <a:pt x="0" y="0"/>
                </a:moveTo>
                <a:lnTo>
                  <a:pt x="2503109" y="0"/>
                </a:lnTo>
                <a:lnTo>
                  <a:pt x="2503109" y="2503109"/>
                </a:lnTo>
                <a:lnTo>
                  <a:pt x="0" y="2503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08053" y="496374"/>
            <a:ext cx="2754916" cy="2814729"/>
          </a:xfrm>
          <a:custGeom>
            <a:avLst/>
            <a:gdLst/>
            <a:ahLst/>
            <a:cxnLst/>
            <a:rect l="l" t="t" r="r" b="b"/>
            <a:pathLst>
              <a:path w="2754916" h="2814729">
                <a:moveTo>
                  <a:pt x="0" y="0"/>
                </a:moveTo>
                <a:lnTo>
                  <a:pt x="2754917" y="0"/>
                </a:lnTo>
                <a:lnTo>
                  <a:pt x="2754917" y="2814730"/>
                </a:lnTo>
                <a:lnTo>
                  <a:pt x="0" y="2814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84088" y="6790916"/>
            <a:ext cx="2788926" cy="3090222"/>
          </a:xfrm>
          <a:custGeom>
            <a:avLst/>
            <a:gdLst/>
            <a:ahLst/>
            <a:cxnLst/>
            <a:rect l="l" t="t" r="r" b="b"/>
            <a:pathLst>
              <a:path w="2788926" h="3090222">
                <a:moveTo>
                  <a:pt x="0" y="0"/>
                </a:moveTo>
                <a:lnTo>
                  <a:pt x="2788926" y="0"/>
                </a:lnTo>
                <a:lnTo>
                  <a:pt x="2788926" y="3090222"/>
                </a:lnTo>
                <a:lnTo>
                  <a:pt x="0" y="3090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384669">
            <a:off x="781458" y="7298646"/>
            <a:ext cx="2524387" cy="2582493"/>
          </a:xfrm>
          <a:custGeom>
            <a:avLst/>
            <a:gdLst/>
            <a:ahLst/>
            <a:cxnLst/>
            <a:rect l="l" t="t" r="r" b="b"/>
            <a:pathLst>
              <a:path w="2524387" h="2582493">
                <a:moveTo>
                  <a:pt x="0" y="0"/>
                </a:moveTo>
                <a:lnTo>
                  <a:pt x="2524387" y="0"/>
                </a:lnTo>
                <a:lnTo>
                  <a:pt x="2524387" y="2582492"/>
                </a:lnTo>
                <a:lnTo>
                  <a:pt x="0" y="25824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519518" y="8877959"/>
            <a:ext cx="2417247" cy="3026207"/>
          </a:xfrm>
          <a:custGeom>
            <a:avLst/>
            <a:gdLst/>
            <a:ahLst/>
            <a:cxnLst/>
            <a:rect l="l" t="t" r="r" b="b"/>
            <a:pathLst>
              <a:path w="2417247" h="3026207">
                <a:moveTo>
                  <a:pt x="0" y="0"/>
                </a:moveTo>
                <a:lnTo>
                  <a:pt x="2417246" y="0"/>
                </a:lnTo>
                <a:lnTo>
                  <a:pt x="2417246" y="3026206"/>
                </a:lnTo>
                <a:lnTo>
                  <a:pt x="0" y="30262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977530" y="-1286370"/>
            <a:ext cx="2832552" cy="2588549"/>
          </a:xfrm>
          <a:custGeom>
            <a:avLst/>
            <a:gdLst/>
            <a:ahLst/>
            <a:cxnLst/>
            <a:rect l="l" t="t" r="r" b="b"/>
            <a:pathLst>
              <a:path w="2832552" h="2588549">
                <a:moveTo>
                  <a:pt x="0" y="0"/>
                </a:moveTo>
                <a:lnTo>
                  <a:pt x="2832552" y="0"/>
                </a:lnTo>
                <a:lnTo>
                  <a:pt x="2832552" y="2588549"/>
                </a:lnTo>
                <a:lnTo>
                  <a:pt x="0" y="2588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346052" y="-689971"/>
            <a:ext cx="3001354" cy="2584054"/>
          </a:xfrm>
          <a:custGeom>
            <a:avLst/>
            <a:gdLst/>
            <a:ahLst/>
            <a:cxnLst/>
            <a:rect l="l" t="t" r="r" b="b"/>
            <a:pathLst>
              <a:path w="3001354" h="2584054">
                <a:moveTo>
                  <a:pt x="0" y="0"/>
                </a:moveTo>
                <a:lnTo>
                  <a:pt x="3001355" y="0"/>
                </a:lnTo>
                <a:lnTo>
                  <a:pt x="3001355" y="2584053"/>
                </a:lnTo>
                <a:lnTo>
                  <a:pt x="0" y="25840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670189" y="8779896"/>
            <a:ext cx="2906484" cy="3014207"/>
          </a:xfrm>
          <a:custGeom>
            <a:avLst/>
            <a:gdLst/>
            <a:ahLst/>
            <a:cxnLst/>
            <a:rect l="l" t="t" r="r" b="b"/>
            <a:pathLst>
              <a:path w="2906484" h="3014207">
                <a:moveTo>
                  <a:pt x="0" y="0"/>
                </a:moveTo>
                <a:lnTo>
                  <a:pt x="2906485" y="0"/>
                </a:lnTo>
                <a:lnTo>
                  <a:pt x="2906485" y="3014208"/>
                </a:lnTo>
                <a:lnTo>
                  <a:pt x="0" y="30142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7259300" y="5033991"/>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3044371" y="8566988"/>
            <a:ext cx="2741722" cy="2626777"/>
          </a:xfrm>
          <a:custGeom>
            <a:avLst/>
            <a:gdLst/>
            <a:ahLst/>
            <a:cxnLst/>
            <a:rect l="l" t="t" r="r" b="b"/>
            <a:pathLst>
              <a:path w="2741722" h="2626777">
                <a:moveTo>
                  <a:pt x="0" y="0"/>
                </a:moveTo>
                <a:lnTo>
                  <a:pt x="2741722" y="0"/>
                </a:lnTo>
                <a:lnTo>
                  <a:pt x="2741722" y="2626777"/>
                </a:lnTo>
                <a:lnTo>
                  <a:pt x="0" y="26267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2097645" y="3518455"/>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916995" y="7470165"/>
            <a:ext cx="3227941" cy="3676843"/>
          </a:xfrm>
          <a:custGeom>
            <a:avLst/>
            <a:gdLst/>
            <a:ahLst/>
            <a:cxnLst/>
            <a:rect l="l" t="t" r="r" b="b"/>
            <a:pathLst>
              <a:path w="3227941" h="3676843">
                <a:moveTo>
                  <a:pt x="0" y="0"/>
                </a:moveTo>
                <a:lnTo>
                  <a:pt x="3227941" y="0"/>
                </a:lnTo>
                <a:lnTo>
                  <a:pt x="3227941" y="3676843"/>
                </a:lnTo>
                <a:lnTo>
                  <a:pt x="0" y="36768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16858779" y="8450325"/>
            <a:ext cx="2163234" cy="3572134"/>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3" name="Freeform 13"/>
          <p:cNvSpPr/>
          <p:nvPr/>
        </p:nvSpPr>
        <p:spPr>
          <a:xfrm>
            <a:off x="-916995" y="-985177"/>
            <a:ext cx="2636713" cy="3573727"/>
          </a:xfrm>
          <a:custGeom>
            <a:avLst/>
            <a:gdLst/>
            <a:ahLst/>
            <a:cxnLst/>
            <a:rect l="l" t="t" r="r" b="b"/>
            <a:pathLst>
              <a:path w="2636713" h="3573727">
                <a:moveTo>
                  <a:pt x="0" y="0"/>
                </a:moveTo>
                <a:lnTo>
                  <a:pt x="2636712" y="0"/>
                </a:lnTo>
                <a:lnTo>
                  <a:pt x="2636712" y="3573726"/>
                </a:lnTo>
                <a:lnTo>
                  <a:pt x="0" y="357372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3202548" y="9200929"/>
            <a:ext cx="3030355" cy="2380266"/>
          </a:xfrm>
          <a:custGeom>
            <a:avLst/>
            <a:gdLst/>
            <a:ahLst/>
            <a:cxnLst/>
            <a:rect l="l" t="t" r="r" b="b"/>
            <a:pathLst>
              <a:path w="3030355" h="2380266">
                <a:moveTo>
                  <a:pt x="0" y="0"/>
                </a:moveTo>
                <a:lnTo>
                  <a:pt x="3030356" y="0"/>
                </a:lnTo>
                <a:lnTo>
                  <a:pt x="3030356" y="2380266"/>
                </a:lnTo>
                <a:lnTo>
                  <a:pt x="0" y="238026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8074943" y="-1400144"/>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17487449" y="2460237"/>
            <a:ext cx="2055840" cy="2573754"/>
          </a:xfrm>
          <a:custGeom>
            <a:avLst/>
            <a:gdLst/>
            <a:ahLst/>
            <a:cxnLst/>
            <a:rect l="l" t="t" r="r" b="b"/>
            <a:pathLst>
              <a:path w="2055840" h="2573754">
                <a:moveTo>
                  <a:pt x="0" y="0"/>
                </a:moveTo>
                <a:lnTo>
                  <a:pt x="2055840" y="0"/>
                </a:lnTo>
                <a:lnTo>
                  <a:pt x="2055840" y="2573754"/>
                </a:lnTo>
                <a:lnTo>
                  <a:pt x="0" y="2573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803607" y="-1810090"/>
            <a:ext cx="1848187" cy="3014305"/>
          </a:xfrm>
          <a:custGeom>
            <a:avLst/>
            <a:gdLst/>
            <a:ahLst/>
            <a:cxnLst/>
            <a:rect l="l" t="t" r="r" b="b"/>
            <a:pathLst>
              <a:path w="1848187" h="3014305">
                <a:moveTo>
                  <a:pt x="0" y="0"/>
                </a:moveTo>
                <a:lnTo>
                  <a:pt x="1848187" y="0"/>
                </a:lnTo>
                <a:lnTo>
                  <a:pt x="1848187" y="3014305"/>
                </a:lnTo>
                <a:lnTo>
                  <a:pt x="0" y="301430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5879026" y="-985177"/>
            <a:ext cx="1464000" cy="2189392"/>
          </a:xfrm>
          <a:custGeom>
            <a:avLst/>
            <a:gdLst/>
            <a:ahLst/>
            <a:cxnLst/>
            <a:rect l="l" t="t" r="r" b="b"/>
            <a:pathLst>
              <a:path w="1464000" h="2189392">
                <a:moveTo>
                  <a:pt x="0" y="0"/>
                </a:moveTo>
                <a:lnTo>
                  <a:pt x="1464000" y="0"/>
                </a:lnTo>
                <a:lnTo>
                  <a:pt x="1464000" y="2189392"/>
                </a:lnTo>
                <a:lnTo>
                  <a:pt x="0" y="218939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TextBox 19"/>
          <p:cNvSpPr txBox="1"/>
          <p:nvPr/>
        </p:nvSpPr>
        <p:spPr>
          <a:xfrm>
            <a:off x="3578707" y="3691420"/>
            <a:ext cx="11130587" cy="2419463"/>
          </a:xfrm>
          <a:prstGeom prst="rect">
            <a:avLst/>
          </a:prstGeom>
        </p:spPr>
        <p:txBody>
          <a:bodyPr lIns="0" tIns="0" rIns="0" bIns="0" rtlCol="0" anchor="t">
            <a:spAutoFit/>
          </a:bodyPr>
          <a:lstStyle/>
          <a:p>
            <a:pPr marL="0" lvl="0" indent="0" algn="ctr">
              <a:lnSpc>
                <a:spcPts val="15462"/>
              </a:lnSpc>
              <a:spcBef>
                <a:spcPct val="0"/>
              </a:spcBef>
            </a:pPr>
            <a:r>
              <a:rPr lang="en-US" sz="14450" spc="-505">
                <a:solidFill>
                  <a:srgbClr val="FFFFFF"/>
                </a:solidFill>
                <a:latin typeface="Agrandir Bold"/>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404189">
            <a:off x="2749099" y="2362976"/>
            <a:ext cx="3801120" cy="4941935"/>
          </a:xfrm>
          <a:custGeom>
            <a:avLst/>
            <a:gdLst/>
            <a:ahLst/>
            <a:cxnLst/>
            <a:rect l="l" t="t" r="r" b="b"/>
            <a:pathLst>
              <a:path w="3801120" h="4941935">
                <a:moveTo>
                  <a:pt x="0" y="0"/>
                </a:moveTo>
                <a:lnTo>
                  <a:pt x="3801120" y="0"/>
                </a:lnTo>
                <a:lnTo>
                  <a:pt x="3801120" y="4941935"/>
                </a:lnTo>
                <a:lnTo>
                  <a:pt x="0" y="4941935"/>
                </a:lnTo>
                <a:lnTo>
                  <a:pt x="0" y="0"/>
                </a:lnTo>
                <a:close/>
              </a:path>
            </a:pathLst>
          </a:custGeom>
          <a:blipFill>
            <a:blip r:embed="rId4"/>
            <a:stretch>
              <a:fillRect b="-15373"/>
            </a:stretch>
          </a:blipFill>
        </p:spPr>
        <p:txBody>
          <a:bodyPr/>
          <a:lstStyle/>
          <a:p>
            <a:endParaRPr lang="en-US"/>
          </a:p>
        </p:txBody>
      </p:sp>
      <p:sp>
        <p:nvSpPr>
          <p:cNvPr id="4" name="Freeform 4"/>
          <p:cNvSpPr/>
          <p:nvPr/>
        </p:nvSpPr>
        <p:spPr>
          <a:xfrm>
            <a:off x="7697889" y="2833852"/>
            <a:ext cx="3856927" cy="4581692"/>
          </a:xfrm>
          <a:custGeom>
            <a:avLst/>
            <a:gdLst/>
            <a:ahLst/>
            <a:cxnLst/>
            <a:rect l="l" t="t" r="r" b="b"/>
            <a:pathLst>
              <a:path w="3856927" h="4581692">
                <a:moveTo>
                  <a:pt x="0" y="0"/>
                </a:moveTo>
                <a:lnTo>
                  <a:pt x="3856928" y="0"/>
                </a:lnTo>
                <a:lnTo>
                  <a:pt x="3856928" y="4581692"/>
                </a:lnTo>
                <a:lnTo>
                  <a:pt x="0" y="4581692"/>
                </a:lnTo>
                <a:lnTo>
                  <a:pt x="0" y="0"/>
                </a:lnTo>
                <a:close/>
              </a:path>
            </a:pathLst>
          </a:custGeom>
          <a:blipFill>
            <a:blip r:embed="rId5"/>
            <a:stretch>
              <a:fillRect l="-37121" t="-7109" r="-31035" b="-81632"/>
            </a:stretch>
          </a:blipFill>
        </p:spPr>
        <p:txBody>
          <a:bodyPr/>
          <a:lstStyle/>
          <a:p>
            <a:endParaRPr lang="en-US"/>
          </a:p>
        </p:txBody>
      </p:sp>
      <p:sp>
        <p:nvSpPr>
          <p:cNvPr id="5" name="Freeform 5"/>
          <p:cNvSpPr/>
          <p:nvPr/>
        </p:nvSpPr>
        <p:spPr>
          <a:xfrm rot="-637405">
            <a:off x="12485605" y="1928008"/>
            <a:ext cx="3727602" cy="4970136"/>
          </a:xfrm>
          <a:custGeom>
            <a:avLst/>
            <a:gdLst/>
            <a:ahLst/>
            <a:cxnLst/>
            <a:rect l="l" t="t" r="r" b="b"/>
            <a:pathLst>
              <a:path w="3727602" h="4970136">
                <a:moveTo>
                  <a:pt x="0" y="0"/>
                </a:moveTo>
                <a:lnTo>
                  <a:pt x="3727602" y="0"/>
                </a:lnTo>
                <a:lnTo>
                  <a:pt x="3727602" y="4970136"/>
                </a:lnTo>
                <a:lnTo>
                  <a:pt x="0" y="4970136"/>
                </a:lnTo>
                <a:lnTo>
                  <a:pt x="0" y="0"/>
                </a:lnTo>
                <a:close/>
              </a:path>
            </a:pathLst>
          </a:custGeom>
          <a:blipFill>
            <a:blip r:embed="rId6"/>
            <a:stretch>
              <a:fillRect/>
            </a:stretch>
          </a:blipFill>
        </p:spPr>
        <p:txBody>
          <a:bodyPr/>
          <a:lstStyle/>
          <a:p>
            <a:endParaRPr lang="en-US"/>
          </a:p>
        </p:txBody>
      </p:sp>
      <p:sp>
        <p:nvSpPr>
          <p:cNvPr id="6" name="Freeform 6"/>
          <p:cNvSpPr/>
          <p:nvPr/>
        </p:nvSpPr>
        <p:spPr>
          <a:xfrm>
            <a:off x="1859233" y="-186298"/>
            <a:ext cx="15081633" cy="8181786"/>
          </a:xfrm>
          <a:custGeom>
            <a:avLst/>
            <a:gdLst/>
            <a:ahLst/>
            <a:cxnLst/>
            <a:rect l="l" t="t" r="r" b="b"/>
            <a:pathLst>
              <a:path w="15081633" h="8181786">
                <a:moveTo>
                  <a:pt x="0" y="0"/>
                </a:moveTo>
                <a:lnTo>
                  <a:pt x="15081633" y="0"/>
                </a:lnTo>
                <a:lnTo>
                  <a:pt x="15081633" y="8181786"/>
                </a:lnTo>
                <a:lnTo>
                  <a:pt x="0" y="8181786"/>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219686" y="8559546"/>
            <a:ext cx="7734300" cy="1245108"/>
          </a:xfrm>
          <a:prstGeom prst="rect">
            <a:avLst/>
          </a:prstGeom>
        </p:spPr>
        <p:txBody>
          <a:bodyPr lIns="0" tIns="0" rIns="0" bIns="0" rtlCol="0" anchor="t">
            <a:spAutoFit/>
          </a:bodyPr>
          <a:lstStyle/>
          <a:p>
            <a:pPr marL="0" lvl="0" indent="0" algn="l">
              <a:lnSpc>
                <a:spcPts val="8136"/>
              </a:lnSpc>
            </a:pPr>
            <a:r>
              <a:rPr lang="en-US" sz="7200" spc="-252">
                <a:solidFill>
                  <a:srgbClr val="FFFFFF"/>
                </a:solidFill>
                <a:latin typeface="Agrandir Medium"/>
              </a:rPr>
              <a:t>Who Am I</a:t>
            </a:r>
          </a:p>
        </p:txBody>
      </p:sp>
      <p:sp>
        <p:nvSpPr>
          <p:cNvPr id="8" name="TextBox 8"/>
          <p:cNvSpPr txBox="1"/>
          <p:nvPr/>
        </p:nvSpPr>
        <p:spPr>
          <a:xfrm rot="414986">
            <a:off x="2818688" y="6522458"/>
            <a:ext cx="3142671" cy="802005"/>
          </a:xfrm>
          <a:prstGeom prst="rect">
            <a:avLst/>
          </a:prstGeom>
        </p:spPr>
        <p:txBody>
          <a:bodyPr lIns="0" tIns="0" rIns="0" bIns="0" rtlCol="0" anchor="t">
            <a:spAutoFit/>
          </a:bodyPr>
          <a:lstStyle/>
          <a:p>
            <a:pPr algn="ctr">
              <a:lnSpc>
                <a:spcPts val="3239"/>
              </a:lnSpc>
            </a:pPr>
            <a:r>
              <a:rPr lang="en-US" sz="2399" spc="143">
                <a:solidFill>
                  <a:srgbClr val="000000"/>
                </a:solidFill>
                <a:latin typeface="Montserrat"/>
              </a:rPr>
              <a:t>1st Generation</a:t>
            </a:r>
          </a:p>
          <a:p>
            <a:pPr marL="0" lvl="0" indent="0" algn="ctr">
              <a:lnSpc>
                <a:spcPts val="3239"/>
              </a:lnSpc>
              <a:spcBef>
                <a:spcPct val="0"/>
              </a:spcBef>
            </a:pPr>
            <a:r>
              <a:rPr lang="en-US" sz="2399" spc="143">
                <a:solidFill>
                  <a:srgbClr val="000000"/>
                </a:solidFill>
                <a:latin typeface="Montserrat"/>
              </a:rPr>
              <a:t>College Student</a:t>
            </a:r>
          </a:p>
        </p:txBody>
      </p:sp>
      <p:sp>
        <p:nvSpPr>
          <p:cNvPr id="9" name="TextBox 9"/>
          <p:cNvSpPr txBox="1"/>
          <p:nvPr/>
        </p:nvSpPr>
        <p:spPr>
          <a:xfrm>
            <a:off x="8014300" y="7000254"/>
            <a:ext cx="3142671" cy="802005"/>
          </a:xfrm>
          <a:prstGeom prst="rect">
            <a:avLst/>
          </a:prstGeom>
        </p:spPr>
        <p:txBody>
          <a:bodyPr lIns="0" tIns="0" rIns="0" bIns="0" rtlCol="0" anchor="t">
            <a:spAutoFit/>
          </a:bodyPr>
          <a:lstStyle/>
          <a:p>
            <a:pPr algn="ctr">
              <a:lnSpc>
                <a:spcPts val="3239"/>
              </a:lnSpc>
            </a:pPr>
            <a:r>
              <a:rPr lang="en-US" sz="2399" spc="143">
                <a:solidFill>
                  <a:srgbClr val="000000"/>
                </a:solidFill>
                <a:latin typeface="Montserrat"/>
              </a:rPr>
              <a:t>Masters </a:t>
            </a:r>
          </a:p>
          <a:p>
            <a:pPr marL="0" lvl="0" indent="0" algn="ctr">
              <a:lnSpc>
                <a:spcPts val="3239"/>
              </a:lnSpc>
              <a:spcBef>
                <a:spcPct val="0"/>
              </a:spcBef>
            </a:pPr>
            <a:r>
              <a:rPr lang="en-US" sz="2399" spc="143">
                <a:solidFill>
                  <a:srgbClr val="000000"/>
                </a:solidFill>
                <a:latin typeface="Montserrat"/>
              </a:rPr>
              <a:t>Degree</a:t>
            </a:r>
          </a:p>
        </p:txBody>
      </p:sp>
      <p:sp>
        <p:nvSpPr>
          <p:cNvPr id="10" name="TextBox 10"/>
          <p:cNvSpPr txBox="1"/>
          <p:nvPr/>
        </p:nvSpPr>
        <p:spPr>
          <a:xfrm rot="-547866">
            <a:off x="13289489" y="6096838"/>
            <a:ext cx="3142671" cy="802005"/>
          </a:xfrm>
          <a:prstGeom prst="rect">
            <a:avLst/>
          </a:prstGeom>
        </p:spPr>
        <p:txBody>
          <a:bodyPr lIns="0" tIns="0" rIns="0" bIns="0" rtlCol="0" anchor="t">
            <a:spAutoFit/>
          </a:bodyPr>
          <a:lstStyle/>
          <a:p>
            <a:pPr algn="ctr">
              <a:lnSpc>
                <a:spcPts val="3239"/>
              </a:lnSpc>
            </a:pPr>
            <a:r>
              <a:rPr lang="en-US" sz="2399" spc="143">
                <a:solidFill>
                  <a:srgbClr val="000000"/>
                </a:solidFill>
                <a:latin typeface="Montserrat"/>
              </a:rPr>
              <a:t>Debt Free</a:t>
            </a:r>
          </a:p>
          <a:p>
            <a:pPr marL="0" lvl="0" indent="0" algn="ctr">
              <a:lnSpc>
                <a:spcPts val="3239"/>
              </a:lnSpc>
              <a:spcBef>
                <a:spcPct val="0"/>
              </a:spcBef>
            </a:pPr>
            <a:r>
              <a:rPr lang="en-US" sz="2399" spc="143">
                <a:solidFill>
                  <a:srgbClr val="000000"/>
                </a:solidFill>
                <a:latin typeface="Montserrat"/>
              </a:rPr>
              <a:t>both Colleges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043436" y="2306003"/>
            <a:ext cx="8225859" cy="4217670"/>
          </a:xfrm>
          <a:prstGeom prst="rect">
            <a:avLst/>
          </a:prstGeom>
        </p:spPr>
        <p:txBody>
          <a:bodyPr lIns="0" tIns="0" rIns="0" bIns="0" rtlCol="0" anchor="t">
            <a:spAutoFit/>
          </a:bodyPr>
          <a:lstStyle/>
          <a:p>
            <a:pPr algn="ctr">
              <a:lnSpc>
                <a:spcPts val="28290"/>
              </a:lnSpc>
            </a:pPr>
            <a:r>
              <a:rPr lang="en-US" sz="23000">
                <a:solidFill>
                  <a:srgbClr val="FFFFFF"/>
                </a:solidFill>
                <a:latin typeface="Agrandir Bold"/>
              </a:rPr>
              <a:t>43M</a:t>
            </a:r>
          </a:p>
        </p:txBody>
      </p:sp>
      <p:sp>
        <p:nvSpPr>
          <p:cNvPr id="4" name="TextBox 4"/>
          <p:cNvSpPr txBox="1"/>
          <p:nvPr/>
        </p:nvSpPr>
        <p:spPr>
          <a:xfrm>
            <a:off x="5018704" y="5666422"/>
            <a:ext cx="8250591" cy="1600200"/>
          </a:xfrm>
          <a:prstGeom prst="rect">
            <a:avLst/>
          </a:prstGeom>
        </p:spPr>
        <p:txBody>
          <a:bodyPr lIns="0" tIns="0" rIns="0" bIns="0" rtlCol="0" anchor="t">
            <a:spAutoFit/>
          </a:bodyPr>
          <a:lstStyle/>
          <a:p>
            <a:pPr algn="ctr">
              <a:lnSpc>
                <a:spcPts val="5700"/>
              </a:lnSpc>
            </a:pPr>
            <a:r>
              <a:rPr lang="en-US" sz="5000">
                <a:solidFill>
                  <a:srgbClr val="FFFFFF"/>
                </a:solidFill>
                <a:latin typeface="Agrandir Bold"/>
              </a:rPr>
              <a:t>Americans </a:t>
            </a:r>
          </a:p>
          <a:p>
            <a:pPr marL="0" lvl="0" indent="0" algn="ctr">
              <a:lnSpc>
                <a:spcPts val="5700"/>
              </a:lnSpc>
              <a:spcBef>
                <a:spcPct val="0"/>
              </a:spcBef>
            </a:pPr>
            <a:r>
              <a:rPr lang="en-US" sz="5000">
                <a:solidFill>
                  <a:srgbClr val="FFFFFF"/>
                </a:solidFill>
                <a:latin typeface="Agrandir Bold"/>
              </a:rPr>
              <a:t>have student loan debt</a:t>
            </a:r>
          </a:p>
        </p:txBody>
      </p:sp>
      <p:sp>
        <p:nvSpPr>
          <p:cNvPr id="5" name="TextBox 5"/>
          <p:cNvSpPr txBox="1"/>
          <p:nvPr/>
        </p:nvSpPr>
        <p:spPr>
          <a:xfrm>
            <a:off x="14528972" y="9507749"/>
            <a:ext cx="3352498" cy="534779"/>
          </a:xfrm>
          <a:prstGeom prst="rect">
            <a:avLst/>
          </a:prstGeom>
        </p:spPr>
        <p:txBody>
          <a:bodyPr lIns="0" tIns="0" rIns="0" bIns="0" rtlCol="0" anchor="t">
            <a:spAutoFit/>
          </a:bodyPr>
          <a:lstStyle/>
          <a:p>
            <a:pPr algn="ctr">
              <a:lnSpc>
                <a:spcPts val="2293"/>
              </a:lnSpc>
            </a:pPr>
            <a:endParaRPr/>
          </a:p>
          <a:p>
            <a:pPr algn="ctr">
              <a:lnSpc>
                <a:spcPts val="2064"/>
              </a:lnSpc>
            </a:pPr>
            <a:r>
              <a:rPr lang="en-US" sz="1331">
                <a:solidFill>
                  <a:srgbClr val="FFFFFF"/>
                </a:solidFill>
                <a:latin typeface="Montserrat Medium"/>
              </a:rPr>
              <a:t>Source: Education Data Initiative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en-US"/>
          </a:p>
        </p:txBody>
      </p:sp>
      <p:sp>
        <p:nvSpPr>
          <p:cNvPr id="3" name="TextBox 3"/>
          <p:cNvSpPr txBox="1"/>
          <p:nvPr/>
        </p:nvSpPr>
        <p:spPr>
          <a:xfrm>
            <a:off x="3548050" y="1773329"/>
            <a:ext cx="11191900" cy="2273808"/>
          </a:xfrm>
          <a:prstGeom prst="rect">
            <a:avLst/>
          </a:prstGeom>
        </p:spPr>
        <p:txBody>
          <a:bodyPr lIns="0" tIns="0" rIns="0" bIns="0" rtlCol="0" anchor="t">
            <a:spAutoFit/>
          </a:bodyPr>
          <a:lstStyle/>
          <a:p>
            <a:pPr algn="ctr">
              <a:lnSpc>
                <a:spcPts val="8136"/>
              </a:lnSpc>
            </a:pPr>
            <a:r>
              <a:rPr lang="en-US" sz="7200" spc="-252">
                <a:solidFill>
                  <a:srgbClr val="60AA82"/>
                </a:solidFill>
                <a:latin typeface="Agrandir Medium"/>
              </a:rPr>
              <a:t>Introduction to </a:t>
            </a:r>
          </a:p>
          <a:p>
            <a:pPr marL="0" lvl="0" indent="0" algn="ctr">
              <a:lnSpc>
                <a:spcPts val="8136"/>
              </a:lnSpc>
              <a:spcBef>
                <a:spcPct val="0"/>
              </a:spcBef>
            </a:pPr>
            <a:r>
              <a:rPr lang="en-US" sz="7200" spc="-252">
                <a:solidFill>
                  <a:srgbClr val="60AA82"/>
                </a:solidFill>
                <a:latin typeface="Agrandir Medium"/>
              </a:rPr>
              <a:t>Financial Management</a:t>
            </a:r>
          </a:p>
        </p:txBody>
      </p:sp>
      <p:sp>
        <p:nvSpPr>
          <p:cNvPr id="4" name="AutoShape 4"/>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en-US"/>
          </a:p>
        </p:txBody>
      </p:sp>
      <p:sp>
        <p:nvSpPr>
          <p:cNvPr id="5" name="TextBox 5"/>
          <p:cNvSpPr txBox="1"/>
          <p:nvPr/>
        </p:nvSpPr>
        <p:spPr>
          <a:xfrm>
            <a:off x="1635820" y="5413482"/>
            <a:ext cx="4423202" cy="2108201"/>
          </a:xfrm>
          <a:prstGeom prst="rect">
            <a:avLst/>
          </a:prstGeom>
        </p:spPr>
        <p:txBody>
          <a:bodyPr lIns="0" tIns="0" rIns="0" bIns="0" rtlCol="0" anchor="t">
            <a:spAutoFit/>
          </a:bodyPr>
          <a:lstStyle/>
          <a:p>
            <a:pPr algn="ctr">
              <a:lnSpc>
                <a:spcPts val="5150"/>
              </a:lnSpc>
            </a:pPr>
            <a:r>
              <a:rPr lang="en-US" sz="5000">
                <a:solidFill>
                  <a:srgbClr val="60AA82"/>
                </a:solidFill>
                <a:latin typeface="Agrandir Bold"/>
              </a:rPr>
              <a:t>SUCCESS OUTSIDE OF ACADEMICS</a:t>
            </a:r>
          </a:p>
        </p:txBody>
      </p:sp>
      <p:sp>
        <p:nvSpPr>
          <p:cNvPr id="6" name="TextBox 6"/>
          <p:cNvSpPr txBox="1"/>
          <p:nvPr/>
        </p:nvSpPr>
        <p:spPr>
          <a:xfrm>
            <a:off x="7144862" y="5737332"/>
            <a:ext cx="3636001" cy="1460501"/>
          </a:xfrm>
          <a:prstGeom prst="rect">
            <a:avLst/>
          </a:prstGeom>
        </p:spPr>
        <p:txBody>
          <a:bodyPr lIns="0" tIns="0" rIns="0" bIns="0" rtlCol="0" anchor="t">
            <a:spAutoFit/>
          </a:bodyPr>
          <a:lstStyle/>
          <a:p>
            <a:pPr algn="ctr">
              <a:lnSpc>
                <a:spcPts val="5150"/>
              </a:lnSpc>
            </a:pPr>
            <a:r>
              <a:rPr lang="en-US" sz="5000">
                <a:solidFill>
                  <a:srgbClr val="60AA82"/>
                </a:solidFill>
                <a:latin typeface="Agrandir Bold"/>
              </a:rPr>
              <a:t>FINANCIAL FREEDOM</a:t>
            </a:r>
          </a:p>
        </p:txBody>
      </p:sp>
      <p:grpSp>
        <p:nvGrpSpPr>
          <p:cNvPr id="7" name="Group 7"/>
          <p:cNvGrpSpPr/>
          <p:nvPr/>
        </p:nvGrpSpPr>
        <p:grpSpPr>
          <a:xfrm>
            <a:off x="8711834" y="4701682"/>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en-US"/>
            </a:p>
          </p:txBody>
        </p:sp>
        <p:sp>
          <p:nvSpPr>
            <p:cNvPr id="9" name="TextBox 9"/>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p:cNvGrpSpPr/>
          <p:nvPr/>
        </p:nvGrpSpPr>
        <p:grpSpPr>
          <a:xfrm>
            <a:off x="3656602" y="4701682"/>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en-US"/>
            </a:p>
          </p:txBody>
        </p:sp>
        <p:sp>
          <p:nvSpPr>
            <p:cNvPr id="12" name="TextBox 12"/>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13" name="TextBox 13"/>
          <p:cNvSpPr txBox="1"/>
          <p:nvPr/>
        </p:nvSpPr>
        <p:spPr>
          <a:xfrm>
            <a:off x="11866703" y="5413482"/>
            <a:ext cx="4613216" cy="2108201"/>
          </a:xfrm>
          <a:prstGeom prst="rect">
            <a:avLst/>
          </a:prstGeom>
        </p:spPr>
        <p:txBody>
          <a:bodyPr lIns="0" tIns="0" rIns="0" bIns="0" rtlCol="0" anchor="t">
            <a:spAutoFit/>
          </a:bodyPr>
          <a:lstStyle/>
          <a:p>
            <a:pPr algn="ctr">
              <a:lnSpc>
                <a:spcPts val="5150"/>
              </a:lnSpc>
            </a:pPr>
            <a:r>
              <a:rPr lang="en-US" sz="5000">
                <a:solidFill>
                  <a:srgbClr val="60AA82"/>
                </a:solidFill>
                <a:latin typeface="Agrandir Bold"/>
              </a:rPr>
              <a:t>FUTURE FINANCIAL STABILITY</a:t>
            </a:r>
          </a:p>
        </p:txBody>
      </p:sp>
      <p:grpSp>
        <p:nvGrpSpPr>
          <p:cNvPr id="14" name="Group 14"/>
          <p:cNvGrpSpPr/>
          <p:nvPr/>
        </p:nvGrpSpPr>
        <p:grpSpPr>
          <a:xfrm>
            <a:off x="13922283" y="4641444"/>
            <a:ext cx="502056" cy="50205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en-US"/>
            </a:p>
          </p:txBody>
        </p:sp>
        <p:sp>
          <p:nvSpPr>
            <p:cNvPr id="16" name="TextBox 16"/>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17" name="Freeform 17"/>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5617020" y="2677932"/>
            <a:ext cx="7053959" cy="7053959"/>
          </a:xfrm>
          <a:custGeom>
            <a:avLst/>
            <a:gdLst/>
            <a:ahLst/>
            <a:cxnLst/>
            <a:rect l="l" t="t" r="r" b="b"/>
            <a:pathLst>
              <a:path w="7053959" h="7053959">
                <a:moveTo>
                  <a:pt x="0" y="0"/>
                </a:moveTo>
                <a:lnTo>
                  <a:pt x="7053960" y="0"/>
                </a:lnTo>
                <a:lnTo>
                  <a:pt x="7053960" y="7053960"/>
                </a:lnTo>
                <a:lnTo>
                  <a:pt x="0" y="7053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100138" y="254508"/>
            <a:ext cx="16159162" cy="1664211"/>
          </a:xfrm>
          <a:prstGeom prst="rect">
            <a:avLst/>
          </a:prstGeom>
        </p:spPr>
        <p:txBody>
          <a:bodyPr lIns="0" tIns="0" rIns="0" bIns="0" rtlCol="0" anchor="t">
            <a:spAutoFit/>
          </a:bodyPr>
          <a:lstStyle/>
          <a:p>
            <a:pPr algn="ctr">
              <a:lnSpc>
                <a:spcPts val="6372"/>
              </a:lnSpc>
            </a:pPr>
            <a:r>
              <a:rPr lang="en-US" sz="5900" spc="-312">
                <a:solidFill>
                  <a:srgbClr val="000000"/>
                </a:solidFill>
                <a:latin typeface="Agrandir Medium"/>
              </a:rPr>
              <a:t>Maslow’s Hierarchy of Needs</a:t>
            </a:r>
          </a:p>
          <a:p>
            <a:pPr algn="ctr">
              <a:lnSpc>
                <a:spcPts val="5400"/>
              </a:lnSpc>
            </a:pPr>
            <a:r>
              <a:rPr lang="en-US" sz="5000" spc="-265">
                <a:solidFill>
                  <a:srgbClr val="000000"/>
                </a:solidFill>
                <a:latin typeface="Agrandir Medium"/>
              </a:rPr>
              <a:t>need vs. want</a:t>
            </a:r>
          </a:p>
        </p:txBody>
      </p:sp>
      <p:sp>
        <p:nvSpPr>
          <p:cNvPr id="5" name="TextBox 5"/>
          <p:cNvSpPr txBox="1"/>
          <p:nvPr/>
        </p:nvSpPr>
        <p:spPr>
          <a:xfrm>
            <a:off x="-583142" y="7681167"/>
            <a:ext cx="6409113" cy="1283212"/>
          </a:xfrm>
          <a:prstGeom prst="rect">
            <a:avLst/>
          </a:prstGeom>
        </p:spPr>
        <p:txBody>
          <a:bodyPr lIns="0" tIns="0" rIns="0" bIns="0" rtlCol="0" anchor="t">
            <a:spAutoFit/>
          </a:bodyPr>
          <a:lstStyle/>
          <a:p>
            <a:pPr algn="r">
              <a:lnSpc>
                <a:spcPts val="4536"/>
              </a:lnSpc>
            </a:pPr>
            <a:r>
              <a:rPr lang="en-US" sz="4200" spc="-222">
                <a:solidFill>
                  <a:srgbClr val="000000"/>
                </a:solidFill>
                <a:latin typeface="Agrandir Bold"/>
              </a:rPr>
              <a:t>Physiological + Safety:</a:t>
            </a:r>
          </a:p>
          <a:p>
            <a:pPr algn="r">
              <a:lnSpc>
                <a:spcPts val="4536"/>
              </a:lnSpc>
            </a:pPr>
            <a:r>
              <a:rPr lang="en-US" sz="4200" spc="-222">
                <a:solidFill>
                  <a:srgbClr val="000000"/>
                </a:solidFill>
                <a:latin typeface="Agrandir"/>
              </a:rPr>
              <a:t>Food, Water, Security</a:t>
            </a:r>
          </a:p>
        </p:txBody>
      </p:sp>
      <p:sp>
        <p:nvSpPr>
          <p:cNvPr id="6" name="TextBox 6"/>
          <p:cNvSpPr txBox="1"/>
          <p:nvPr/>
        </p:nvSpPr>
        <p:spPr>
          <a:xfrm>
            <a:off x="11496802" y="5150302"/>
            <a:ext cx="6791198" cy="1628017"/>
          </a:xfrm>
          <a:prstGeom prst="rect">
            <a:avLst/>
          </a:prstGeom>
        </p:spPr>
        <p:txBody>
          <a:bodyPr lIns="0" tIns="0" rIns="0" bIns="0" rtlCol="0" anchor="t">
            <a:spAutoFit/>
          </a:bodyPr>
          <a:lstStyle/>
          <a:p>
            <a:pPr algn="just">
              <a:lnSpc>
                <a:spcPts val="3996"/>
              </a:lnSpc>
            </a:pPr>
            <a:r>
              <a:rPr lang="en-US" sz="3700" spc="-196">
                <a:solidFill>
                  <a:srgbClr val="000000"/>
                </a:solidFill>
                <a:latin typeface="Agrandir Bold"/>
              </a:rPr>
              <a:t>Love + Belonging:</a:t>
            </a:r>
          </a:p>
          <a:p>
            <a:pPr algn="just">
              <a:lnSpc>
                <a:spcPts val="3996"/>
              </a:lnSpc>
            </a:pPr>
            <a:r>
              <a:rPr lang="en-US" sz="3700" spc="-196">
                <a:solidFill>
                  <a:srgbClr val="000000"/>
                </a:solidFill>
                <a:latin typeface="Agrandir"/>
              </a:rPr>
              <a:t>Friendship, sense of connection</a:t>
            </a:r>
          </a:p>
          <a:p>
            <a:pPr algn="just">
              <a:lnSpc>
                <a:spcPts val="3996"/>
              </a:lnSpc>
            </a:pPr>
            <a:r>
              <a:rPr lang="en-US" sz="3700" spc="-196">
                <a:solidFill>
                  <a:srgbClr val="000000"/>
                </a:solidFill>
                <a:latin typeface="Agrandir"/>
              </a:rPr>
              <a:t>feeling of accomplishment</a:t>
            </a:r>
          </a:p>
        </p:txBody>
      </p:sp>
      <p:sp>
        <p:nvSpPr>
          <p:cNvPr id="7" name="TextBox 7"/>
          <p:cNvSpPr txBox="1"/>
          <p:nvPr/>
        </p:nvSpPr>
        <p:spPr>
          <a:xfrm>
            <a:off x="1100138" y="3397416"/>
            <a:ext cx="6791198" cy="1123192"/>
          </a:xfrm>
          <a:prstGeom prst="rect">
            <a:avLst/>
          </a:prstGeom>
        </p:spPr>
        <p:txBody>
          <a:bodyPr lIns="0" tIns="0" rIns="0" bIns="0" rtlCol="0" anchor="t">
            <a:spAutoFit/>
          </a:bodyPr>
          <a:lstStyle/>
          <a:p>
            <a:pPr algn="r">
              <a:lnSpc>
                <a:spcPts val="3996"/>
              </a:lnSpc>
            </a:pPr>
            <a:r>
              <a:rPr lang="en-US" sz="3700" spc="-196">
                <a:solidFill>
                  <a:srgbClr val="000000"/>
                </a:solidFill>
                <a:latin typeface="Agrandir Bold"/>
              </a:rPr>
              <a:t>Self Actualization</a:t>
            </a:r>
          </a:p>
          <a:p>
            <a:pPr algn="r">
              <a:lnSpc>
                <a:spcPts val="3996"/>
              </a:lnSpc>
            </a:pPr>
            <a:r>
              <a:rPr lang="en-US" sz="3700" spc="-196">
                <a:solidFill>
                  <a:srgbClr val="000000"/>
                </a:solidFill>
                <a:latin typeface="Agrandir"/>
              </a:rPr>
              <a:t>achieving ones full potential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4" name="Freeform 4"/>
          <p:cNvSpPr/>
          <p:nvPr/>
        </p:nvSpPr>
        <p:spPr>
          <a:xfrm>
            <a:off x="5617020" y="2677932"/>
            <a:ext cx="7053959" cy="7053959"/>
          </a:xfrm>
          <a:custGeom>
            <a:avLst/>
            <a:gdLst/>
            <a:ahLst/>
            <a:cxnLst/>
            <a:rect l="l" t="t" r="r" b="b"/>
            <a:pathLst>
              <a:path w="7053959" h="7053959">
                <a:moveTo>
                  <a:pt x="0" y="0"/>
                </a:moveTo>
                <a:lnTo>
                  <a:pt x="7053960" y="0"/>
                </a:lnTo>
                <a:lnTo>
                  <a:pt x="7053960" y="7053960"/>
                </a:lnTo>
                <a:lnTo>
                  <a:pt x="0" y="7053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100138" y="254508"/>
            <a:ext cx="16159162" cy="1664211"/>
          </a:xfrm>
          <a:prstGeom prst="rect">
            <a:avLst/>
          </a:prstGeom>
        </p:spPr>
        <p:txBody>
          <a:bodyPr lIns="0" tIns="0" rIns="0" bIns="0" rtlCol="0" anchor="t">
            <a:spAutoFit/>
          </a:bodyPr>
          <a:lstStyle/>
          <a:p>
            <a:pPr algn="ctr">
              <a:lnSpc>
                <a:spcPts val="6372"/>
              </a:lnSpc>
            </a:pPr>
            <a:r>
              <a:rPr lang="en-US" sz="5900" spc="-312">
                <a:solidFill>
                  <a:srgbClr val="000000"/>
                </a:solidFill>
                <a:latin typeface="Agrandir Medium"/>
              </a:rPr>
              <a:t>Maslow’s Hierarchy of Needs</a:t>
            </a:r>
          </a:p>
          <a:p>
            <a:pPr algn="ctr">
              <a:lnSpc>
                <a:spcPts val="5400"/>
              </a:lnSpc>
            </a:pPr>
            <a:r>
              <a:rPr lang="en-US" sz="5000" spc="-265">
                <a:solidFill>
                  <a:srgbClr val="000000"/>
                </a:solidFill>
                <a:latin typeface="Agrandir Medium"/>
              </a:rPr>
              <a:t>need vs. want</a:t>
            </a:r>
          </a:p>
        </p:txBody>
      </p:sp>
      <p:sp>
        <p:nvSpPr>
          <p:cNvPr id="7" name="TextBox 7"/>
          <p:cNvSpPr txBox="1"/>
          <p:nvPr/>
        </p:nvSpPr>
        <p:spPr>
          <a:xfrm>
            <a:off x="-583142" y="7681167"/>
            <a:ext cx="6409113" cy="1283212"/>
          </a:xfrm>
          <a:prstGeom prst="rect">
            <a:avLst/>
          </a:prstGeom>
        </p:spPr>
        <p:txBody>
          <a:bodyPr lIns="0" tIns="0" rIns="0" bIns="0" rtlCol="0" anchor="t">
            <a:spAutoFit/>
          </a:bodyPr>
          <a:lstStyle/>
          <a:p>
            <a:pPr algn="r">
              <a:lnSpc>
                <a:spcPts val="4536"/>
              </a:lnSpc>
            </a:pPr>
            <a:r>
              <a:rPr lang="en-US" sz="4200" spc="-222">
                <a:solidFill>
                  <a:srgbClr val="000000"/>
                </a:solidFill>
                <a:latin typeface="Agrandir Bold"/>
              </a:rPr>
              <a:t>Physiological + Safety:</a:t>
            </a:r>
          </a:p>
          <a:p>
            <a:pPr algn="r">
              <a:lnSpc>
                <a:spcPts val="4536"/>
              </a:lnSpc>
            </a:pPr>
            <a:r>
              <a:rPr lang="en-US" sz="4200" spc="-222">
                <a:solidFill>
                  <a:srgbClr val="000000"/>
                </a:solidFill>
                <a:latin typeface="Agrandir"/>
              </a:rPr>
              <a:t>Food, Water, Security</a:t>
            </a:r>
          </a:p>
        </p:txBody>
      </p:sp>
      <p:sp>
        <p:nvSpPr>
          <p:cNvPr id="8" name="TextBox 8"/>
          <p:cNvSpPr txBox="1"/>
          <p:nvPr/>
        </p:nvSpPr>
        <p:spPr>
          <a:xfrm>
            <a:off x="11496802" y="5150302"/>
            <a:ext cx="6791198" cy="1628017"/>
          </a:xfrm>
          <a:prstGeom prst="rect">
            <a:avLst/>
          </a:prstGeom>
        </p:spPr>
        <p:txBody>
          <a:bodyPr lIns="0" tIns="0" rIns="0" bIns="0" rtlCol="0" anchor="t">
            <a:spAutoFit/>
          </a:bodyPr>
          <a:lstStyle/>
          <a:p>
            <a:pPr algn="just">
              <a:lnSpc>
                <a:spcPts val="3996"/>
              </a:lnSpc>
            </a:pPr>
            <a:r>
              <a:rPr lang="en-US" sz="3700" spc="-196">
                <a:solidFill>
                  <a:srgbClr val="000000"/>
                </a:solidFill>
                <a:latin typeface="Agrandir Bold"/>
              </a:rPr>
              <a:t>Love + Belonging:</a:t>
            </a:r>
          </a:p>
          <a:p>
            <a:pPr algn="just">
              <a:lnSpc>
                <a:spcPts val="3996"/>
              </a:lnSpc>
            </a:pPr>
            <a:r>
              <a:rPr lang="en-US" sz="3700" spc="-196">
                <a:solidFill>
                  <a:srgbClr val="000000"/>
                </a:solidFill>
                <a:latin typeface="Agrandir"/>
              </a:rPr>
              <a:t>Friendship, sense of connection</a:t>
            </a:r>
          </a:p>
          <a:p>
            <a:pPr algn="just">
              <a:lnSpc>
                <a:spcPts val="3996"/>
              </a:lnSpc>
            </a:pPr>
            <a:r>
              <a:rPr lang="en-US" sz="3700" spc="-196">
                <a:solidFill>
                  <a:srgbClr val="000000"/>
                </a:solidFill>
                <a:latin typeface="Agrandir"/>
              </a:rPr>
              <a:t>feeling of accomplishment</a:t>
            </a:r>
          </a:p>
        </p:txBody>
      </p:sp>
      <p:sp>
        <p:nvSpPr>
          <p:cNvPr id="9" name="TextBox 9"/>
          <p:cNvSpPr txBox="1"/>
          <p:nvPr/>
        </p:nvSpPr>
        <p:spPr>
          <a:xfrm>
            <a:off x="1100138" y="3397416"/>
            <a:ext cx="6791198" cy="1123192"/>
          </a:xfrm>
          <a:prstGeom prst="rect">
            <a:avLst/>
          </a:prstGeom>
        </p:spPr>
        <p:txBody>
          <a:bodyPr lIns="0" tIns="0" rIns="0" bIns="0" rtlCol="0" anchor="t">
            <a:spAutoFit/>
          </a:bodyPr>
          <a:lstStyle/>
          <a:p>
            <a:pPr algn="r">
              <a:lnSpc>
                <a:spcPts val="3996"/>
              </a:lnSpc>
            </a:pPr>
            <a:r>
              <a:rPr lang="en-US" sz="3700" spc="-196" dirty="0">
                <a:solidFill>
                  <a:srgbClr val="000000"/>
                </a:solidFill>
                <a:latin typeface="Agrandir Bold"/>
              </a:rPr>
              <a:t>Self Actualization</a:t>
            </a:r>
          </a:p>
          <a:p>
            <a:pPr algn="r">
              <a:lnSpc>
                <a:spcPts val="3996"/>
              </a:lnSpc>
            </a:pPr>
            <a:r>
              <a:rPr lang="en-US" sz="3700" spc="-196" dirty="0">
                <a:solidFill>
                  <a:srgbClr val="000000"/>
                </a:solidFill>
                <a:latin typeface="Agrandir"/>
              </a:rPr>
              <a:t>achieving ones full potential</a:t>
            </a:r>
          </a:p>
        </p:txBody>
      </p:sp>
      <p:sp>
        <p:nvSpPr>
          <p:cNvPr id="11" name="Freeform 2">
            <a:extLst>
              <a:ext uri="{FF2B5EF4-FFF2-40B4-BE49-F238E27FC236}">
                <a16:creationId xmlns:a16="http://schemas.microsoft.com/office/drawing/2014/main" id="{454006B7-FD12-6D47-2426-D329558A318B}"/>
              </a:ext>
            </a:extLst>
          </p:cNvPr>
          <p:cNvSpPr/>
          <p:nvPr/>
        </p:nvSpPr>
        <p:spPr>
          <a:xfrm>
            <a:off x="982508" y="1964307"/>
            <a:ext cx="7053959" cy="25563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12" name="Freeform 2">
            <a:extLst>
              <a:ext uri="{FF2B5EF4-FFF2-40B4-BE49-F238E27FC236}">
                <a16:creationId xmlns:a16="http://schemas.microsoft.com/office/drawing/2014/main" id="{AA58E2F7-E2AF-DCDC-37D7-B8177B6BCEBE}"/>
              </a:ext>
            </a:extLst>
          </p:cNvPr>
          <p:cNvSpPr/>
          <p:nvPr/>
        </p:nvSpPr>
        <p:spPr>
          <a:xfrm>
            <a:off x="11496803" y="4222018"/>
            <a:ext cx="6791196" cy="25563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7736696" y="4405500"/>
            <a:ext cx="3021206" cy="3385105"/>
          </a:xfrm>
          <a:custGeom>
            <a:avLst/>
            <a:gdLst/>
            <a:ahLst/>
            <a:cxnLst/>
            <a:rect l="l" t="t" r="r" b="b"/>
            <a:pathLst>
              <a:path w="3021206" h="3385105">
                <a:moveTo>
                  <a:pt x="0" y="0"/>
                </a:moveTo>
                <a:lnTo>
                  <a:pt x="3021206" y="0"/>
                </a:lnTo>
                <a:lnTo>
                  <a:pt x="3021206" y="3385104"/>
                </a:lnTo>
                <a:lnTo>
                  <a:pt x="0" y="3385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4625159" y="1212196"/>
            <a:ext cx="9037682" cy="559180"/>
          </a:xfrm>
          <a:prstGeom prst="rect">
            <a:avLst/>
          </a:prstGeom>
        </p:spPr>
        <p:txBody>
          <a:bodyPr lIns="0" tIns="0" rIns="0" bIns="0" rtlCol="0" anchor="t">
            <a:spAutoFit/>
          </a:bodyPr>
          <a:lstStyle/>
          <a:p>
            <a:pPr algn="ctr">
              <a:lnSpc>
                <a:spcPts val="3501"/>
              </a:lnSpc>
            </a:pPr>
            <a:r>
              <a:rPr lang="en-US" sz="3399">
                <a:solidFill>
                  <a:srgbClr val="60AA82"/>
                </a:solidFill>
                <a:latin typeface="Agrandir Bold"/>
              </a:rPr>
              <a:t>SUCCESS OUTSIDE OF ACADEMICS</a:t>
            </a:r>
          </a:p>
        </p:txBody>
      </p:sp>
      <p:sp>
        <p:nvSpPr>
          <p:cNvPr id="8" name="TextBox 8"/>
          <p:cNvSpPr txBox="1"/>
          <p:nvPr/>
        </p:nvSpPr>
        <p:spPr>
          <a:xfrm>
            <a:off x="6708096" y="2174582"/>
            <a:ext cx="4871809" cy="559180"/>
          </a:xfrm>
          <a:prstGeom prst="rect">
            <a:avLst/>
          </a:prstGeom>
        </p:spPr>
        <p:txBody>
          <a:bodyPr lIns="0" tIns="0" rIns="0" bIns="0" rtlCol="0" anchor="t">
            <a:spAutoFit/>
          </a:bodyPr>
          <a:lstStyle/>
          <a:p>
            <a:pPr algn="ctr">
              <a:lnSpc>
                <a:spcPts val="3501"/>
              </a:lnSpc>
            </a:pPr>
            <a:r>
              <a:rPr lang="en-US" sz="3399">
                <a:solidFill>
                  <a:srgbClr val="60AA82"/>
                </a:solidFill>
                <a:latin typeface="Agrandir Bold"/>
              </a:rPr>
              <a:t>FINANCIAL FREEDOM</a:t>
            </a:r>
          </a:p>
        </p:txBody>
      </p:sp>
      <p:sp>
        <p:nvSpPr>
          <p:cNvPr id="9" name="TextBox 9"/>
          <p:cNvSpPr txBox="1"/>
          <p:nvPr/>
        </p:nvSpPr>
        <p:spPr>
          <a:xfrm>
            <a:off x="5193510" y="3136968"/>
            <a:ext cx="7900981" cy="559180"/>
          </a:xfrm>
          <a:prstGeom prst="rect">
            <a:avLst/>
          </a:prstGeom>
        </p:spPr>
        <p:txBody>
          <a:bodyPr lIns="0" tIns="0" rIns="0" bIns="0" rtlCol="0" anchor="t">
            <a:spAutoFit/>
          </a:bodyPr>
          <a:lstStyle/>
          <a:p>
            <a:pPr algn="ctr">
              <a:lnSpc>
                <a:spcPts val="3501"/>
              </a:lnSpc>
            </a:pPr>
            <a:r>
              <a:rPr lang="en-US" sz="3399">
                <a:solidFill>
                  <a:srgbClr val="60AA82"/>
                </a:solidFill>
                <a:latin typeface="Agrandir Bold"/>
              </a:rPr>
              <a:t>FUTURE FINANCIAL STABILITY</a:t>
            </a:r>
          </a:p>
        </p:txBody>
      </p:sp>
      <p:sp>
        <p:nvSpPr>
          <p:cNvPr id="10" name="TextBox 10"/>
          <p:cNvSpPr txBox="1"/>
          <p:nvPr/>
        </p:nvSpPr>
        <p:spPr>
          <a:xfrm>
            <a:off x="4519102" y="8338421"/>
            <a:ext cx="9249795" cy="1238250"/>
          </a:xfrm>
          <a:prstGeom prst="rect">
            <a:avLst/>
          </a:prstGeom>
        </p:spPr>
        <p:txBody>
          <a:bodyPr lIns="0" tIns="0" rIns="0" bIns="0" rtlCol="0" anchor="t">
            <a:spAutoFit/>
          </a:bodyPr>
          <a:lstStyle/>
          <a:p>
            <a:pPr algn="ctr">
              <a:lnSpc>
                <a:spcPts val="7725"/>
              </a:lnSpc>
            </a:pPr>
            <a:r>
              <a:rPr lang="en-US" sz="7500">
                <a:solidFill>
                  <a:srgbClr val="60AA82"/>
                </a:solidFill>
                <a:latin typeface="Agrandir Bold"/>
              </a:rPr>
              <a:t>BUDGETING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0" y="0"/>
            <a:ext cx="11523991" cy="1440942"/>
            <a:chOff x="0" y="0"/>
            <a:chExt cx="3035125" cy="379507"/>
          </a:xfrm>
        </p:grpSpPr>
        <p:sp>
          <p:nvSpPr>
            <p:cNvPr id="4" name="Freeform 4"/>
            <p:cNvSpPr/>
            <p:nvPr/>
          </p:nvSpPr>
          <p:spPr>
            <a:xfrm>
              <a:off x="0" y="0"/>
              <a:ext cx="3035125" cy="379507"/>
            </a:xfrm>
            <a:custGeom>
              <a:avLst/>
              <a:gdLst/>
              <a:ahLst/>
              <a:cxnLst/>
              <a:rect l="l" t="t" r="r" b="b"/>
              <a:pathLst>
                <a:path w="3035125" h="379507">
                  <a:moveTo>
                    <a:pt x="0" y="0"/>
                  </a:moveTo>
                  <a:lnTo>
                    <a:pt x="3035125" y="0"/>
                  </a:lnTo>
                  <a:lnTo>
                    <a:pt x="3035125" y="379507"/>
                  </a:lnTo>
                  <a:lnTo>
                    <a:pt x="0" y="379507"/>
                  </a:lnTo>
                  <a:close/>
                </a:path>
              </a:pathLst>
            </a:custGeom>
            <a:solidFill>
              <a:srgbClr val="60AA82"/>
            </a:solidFill>
          </p:spPr>
          <p:txBody>
            <a:bodyPr/>
            <a:lstStyle/>
            <a:p>
              <a:endParaRPr lang="en-US"/>
            </a:p>
          </p:txBody>
        </p:sp>
        <p:sp>
          <p:nvSpPr>
            <p:cNvPr id="5" name="TextBox 5"/>
            <p:cNvSpPr txBox="1"/>
            <p:nvPr/>
          </p:nvSpPr>
          <p:spPr>
            <a:xfrm>
              <a:off x="0" y="38100"/>
              <a:ext cx="3035125" cy="341407"/>
            </a:xfrm>
            <a:prstGeom prst="rect">
              <a:avLst/>
            </a:prstGeom>
          </p:spPr>
          <p:txBody>
            <a:bodyPr lIns="50800" tIns="50800" rIns="50800" bIns="50800" rtlCol="0" anchor="ctr"/>
            <a:lstStyle/>
            <a:p>
              <a:pPr algn="ctr">
                <a:lnSpc>
                  <a:spcPts val="2266"/>
                </a:lnSpc>
              </a:pPr>
              <a:endParaRPr/>
            </a:p>
          </p:txBody>
        </p:sp>
      </p:grpSp>
      <p:sp>
        <p:nvSpPr>
          <p:cNvPr id="6" name="Freeform 6"/>
          <p:cNvSpPr/>
          <p:nvPr/>
        </p:nvSpPr>
        <p:spPr>
          <a:xfrm>
            <a:off x="683888" y="2033730"/>
            <a:ext cx="10038647" cy="7969582"/>
          </a:xfrm>
          <a:custGeom>
            <a:avLst/>
            <a:gdLst/>
            <a:ahLst/>
            <a:cxnLst/>
            <a:rect l="l" t="t" r="r" b="b"/>
            <a:pathLst>
              <a:path w="10038647" h="7969582">
                <a:moveTo>
                  <a:pt x="0" y="0"/>
                </a:moveTo>
                <a:lnTo>
                  <a:pt x="10038648" y="0"/>
                </a:lnTo>
                <a:lnTo>
                  <a:pt x="10038648" y="7969581"/>
                </a:lnTo>
                <a:lnTo>
                  <a:pt x="0" y="7969581"/>
                </a:lnTo>
                <a:lnTo>
                  <a:pt x="0" y="0"/>
                </a:lnTo>
                <a:close/>
              </a:path>
            </a:pathLst>
          </a:custGeom>
          <a:blipFill>
            <a:blip r:embed="rId3"/>
            <a:stretch>
              <a:fillRect t="-2212" r="-111622"/>
            </a:stretch>
          </a:blipFill>
          <a:ln w="38100" cap="sq">
            <a:solidFill>
              <a:srgbClr val="000000"/>
            </a:solidFill>
            <a:prstDash val="solid"/>
            <a:miter/>
          </a:ln>
        </p:spPr>
        <p:txBody>
          <a:bodyPr/>
          <a:lstStyle/>
          <a:p>
            <a:endParaRPr lang="en-US"/>
          </a:p>
        </p:txBody>
      </p:sp>
      <p:sp>
        <p:nvSpPr>
          <p:cNvPr id="7" name="TextBox 7"/>
          <p:cNvSpPr txBox="1"/>
          <p:nvPr/>
        </p:nvSpPr>
        <p:spPr>
          <a:xfrm>
            <a:off x="386205" y="50292"/>
            <a:ext cx="12272613" cy="1245108"/>
          </a:xfrm>
          <a:prstGeom prst="rect">
            <a:avLst/>
          </a:prstGeom>
        </p:spPr>
        <p:txBody>
          <a:bodyPr lIns="0" tIns="0" rIns="0" bIns="0" rtlCol="0" anchor="t">
            <a:spAutoFit/>
          </a:bodyPr>
          <a:lstStyle/>
          <a:p>
            <a:pPr marL="0" lvl="0" indent="0" algn="l">
              <a:lnSpc>
                <a:spcPts val="8136"/>
              </a:lnSpc>
            </a:pPr>
            <a:r>
              <a:rPr lang="en-US" sz="7200" spc="-252">
                <a:solidFill>
                  <a:srgbClr val="FFFFFF"/>
                </a:solidFill>
                <a:latin typeface="Agrandir Medium"/>
              </a:rPr>
              <a:t>Budget Template</a:t>
            </a:r>
          </a:p>
        </p:txBody>
      </p:sp>
      <p:sp>
        <p:nvSpPr>
          <p:cNvPr id="8" name="TextBox 8"/>
          <p:cNvSpPr txBox="1"/>
          <p:nvPr/>
        </p:nvSpPr>
        <p:spPr>
          <a:xfrm>
            <a:off x="11577403" y="2898981"/>
            <a:ext cx="5681897" cy="1002956"/>
          </a:xfrm>
          <a:prstGeom prst="rect">
            <a:avLst/>
          </a:prstGeom>
        </p:spPr>
        <p:txBody>
          <a:bodyPr lIns="0" tIns="0" rIns="0" bIns="0" rtlCol="0" anchor="t">
            <a:spAutoFit/>
          </a:bodyPr>
          <a:lstStyle/>
          <a:p>
            <a:pPr algn="ctr">
              <a:lnSpc>
                <a:spcPts val="2664"/>
              </a:lnSpc>
            </a:pPr>
            <a:r>
              <a:rPr lang="en-US" sz="2586" spc="183">
                <a:solidFill>
                  <a:srgbClr val="000000"/>
                </a:solidFill>
                <a:latin typeface="Montserrat Bold"/>
              </a:rPr>
              <a:t>LINK TO SPREADSHEET </a:t>
            </a:r>
          </a:p>
          <a:p>
            <a:pPr algn="ctr">
              <a:lnSpc>
                <a:spcPts val="2664"/>
              </a:lnSpc>
            </a:pPr>
            <a:endParaRPr lang="en-US" sz="2586" spc="183">
              <a:solidFill>
                <a:srgbClr val="000000"/>
              </a:solidFill>
              <a:latin typeface="Montserrat Bold"/>
            </a:endParaRPr>
          </a:p>
          <a:p>
            <a:pPr algn="ctr">
              <a:lnSpc>
                <a:spcPts val="2664"/>
              </a:lnSpc>
              <a:spcBef>
                <a:spcPct val="0"/>
              </a:spcBef>
            </a:pPr>
            <a:r>
              <a:rPr lang="en-US" sz="2586" spc="183">
                <a:solidFill>
                  <a:srgbClr val="000000"/>
                </a:solidFill>
                <a:latin typeface="Montserrat Bold"/>
              </a:rPr>
              <a:t>HERE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471</TotalTime>
  <Words>1220</Words>
  <Application>Microsoft Office PowerPoint</Application>
  <PresentationFormat>Custom</PresentationFormat>
  <Paragraphs>227</Paragraphs>
  <Slides>29</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Montserrat Bold</vt:lpstr>
      <vt:lpstr>Aptos</vt:lpstr>
      <vt:lpstr>Montserrat Medium</vt:lpstr>
      <vt:lpstr>Montserrat</vt:lpstr>
      <vt:lpstr>Agrandir Bold</vt:lpstr>
      <vt:lpstr>Agrandir Medium</vt:lpstr>
      <vt:lpstr>Calibri</vt:lpstr>
      <vt:lpstr>Arial</vt:lpstr>
      <vt:lpstr>Agrandir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Snow Presentation_2024</dc:title>
  <dc:creator>Natalie Capiro</dc:creator>
  <cp:lastModifiedBy>Natalie Capiro</cp:lastModifiedBy>
  <cp:revision>7</cp:revision>
  <dcterms:created xsi:type="dcterms:W3CDTF">2006-08-16T00:00:00Z</dcterms:created>
  <dcterms:modified xsi:type="dcterms:W3CDTF">2024-07-01T16:26:27Z</dcterms:modified>
  <dc:identifier>DAGHLBfIHqM</dc:identifier>
</cp:coreProperties>
</file>